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28"/>
  </p:notesMasterIdLst>
  <p:sldIdLst>
    <p:sldId id="256" r:id="rId2"/>
    <p:sldId id="257" r:id="rId3"/>
    <p:sldId id="259" r:id="rId4"/>
    <p:sldId id="261" r:id="rId5"/>
    <p:sldId id="262" r:id="rId6"/>
    <p:sldId id="260" r:id="rId7"/>
    <p:sldId id="263" r:id="rId8"/>
    <p:sldId id="264" r:id="rId9"/>
    <p:sldId id="265" r:id="rId10"/>
    <p:sldId id="266" r:id="rId11"/>
    <p:sldId id="267" r:id="rId12"/>
    <p:sldId id="268" r:id="rId13"/>
    <p:sldId id="269" r:id="rId14"/>
    <p:sldId id="281" r:id="rId15"/>
    <p:sldId id="270" r:id="rId16"/>
    <p:sldId id="271" r:id="rId17"/>
    <p:sldId id="272" r:id="rId18"/>
    <p:sldId id="273" r:id="rId19"/>
    <p:sldId id="274" r:id="rId20"/>
    <p:sldId id="275" r:id="rId21"/>
    <p:sldId id="282" r:id="rId22"/>
    <p:sldId id="276" r:id="rId23"/>
    <p:sldId id="277" r:id="rId24"/>
    <p:sldId id="278" r:id="rId25"/>
    <p:sldId id="279" r:id="rId26"/>
    <p:sldId id="280"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038" autoAdjust="0"/>
  </p:normalViewPr>
  <p:slideViewPr>
    <p:cSldViewPr snapToGrid="0" snapToObjects="1">
      <p:cViewPr varScale="1">
        <p:scale>
          <a:sx n="50" d="100"/>
          <a:sy n="50" d="100"/>
        </p:scale>
        <p:origin x="195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4EEC87-9E86-874C-A805-C817F8D91A9F}" type="doc">
      <dgm:prSet loTypeId="urn:microsoft.com/office/officeart/2005/8/layout/hChevron3" loCatId="" qsTypeId="urn:microsoft.com/office/officeart/2005/8/quickstyle/simple4" qsCatId="simple" csTypeId="urn:microsoft.com/office/officeart/2005/8/colors/colorful1" csCatId="colorful" phldr="1"/>
      <dgm:spPr/>
    </dgm:pt>
    <dgm:pt modelId="{E69D0344-C52E-2C4F-9263-40EB47E418A4}">
      <dgm:prSet phldrT="[Text]"/>
      <dgm:spPr/>
      <dgm:t>
        <a:bodyPr/>
        <a:lstStyle/>
        <a:p>
          <a:r>
            <a:rPr lang="en-US" dirty="0">
              <a:solidFill>
                <a:srgbClr val="404040"/>
              </a:solidFill>
            </a:rPr>
            <a:t>Input</a:t>
          </a:r>
        </a:p>
      </dgm:t>
    </dgm:pt>
    <dgm:pt modelId="{81D069D1-5AB2-B147-BAC7-59B714E1A6CC}" type="parTrans" cxnId="{B5BFD3F9-A8B2-2A4C-901F-0CFD6016A1EC}">
      <dgm:prSet/>
      <dgm:spPr/>
      <dgm:t>
        <a:bodyPr/>
        <a:lstStyle/>
        <a:p>
          <a:endParaRPr lang="en-US">
            <a:solidFill>
              <a:srgbClr val="404040"/>
            </a:solidFill>
          </a:endParaRPr>
        </a:p>
      </dgm:t>
    </dgm:pt>
    <dgm:pt modelId="{2EAAD092-DC21-EB49-9EA5-73BBA3924397}" type="sibTrans" cxnId="{B5BFD3F9-A8B2-2A4C-901F-0CFD6016A1EC}">
      <dgm:prSet/>
      <dgm:spPr/>
      <dgm:t>
        <a:bodyPr/>
        <a:lstStyle/>
        <a:p>
          <a:endParaRPr lang="en-US">
            <a:solidFill>
              <a:srgbClr val="404040"/>
            </a:solidFill>
          </a:endParaRPr>
        </a:p>
      </dgm:t>
    </dgm:pt>
    <dgm:pt modelId="{E7D73E1D-7167-0C4C-90E1-E994B29D10BA}">
      <dgm:prSet phldrT="[Text]"/>
      <dgm:spPr/>
      <dgm:t>
        <a:bodyPr/>
        <a:lstStyle/>
        <a:p>
          <a:r>
            <a:rPr lang="en-US" dirty="0">
              <a:solidFill>
                <a:srgbClr val="404040"/>
              </a:solidFill>
            </a:rPr>
            <a:t>Output</a:t>
          </a:r>
        </a:p>
      </dgm:t>
    </dgm:pt>
    <dgm:pt modelId="{D42A4878-8E92-A14F-B2FA-A5BD617EF0E9}" type="parTrans" cxnId="{90A2719B-7AC8-484E-B5D2-586D18ABAF35}">
      <dgm:prSet/>
      <dgm:spPr/>
      <dgm:t>
        <a:bodyPr/>
        <a:lstStyle/>
        <a:p>
          <a:endParaRPr lang="en-US">
            <a:solidFill>
              <a:srgbClr val="404040"/>
            </a:solidFill>
          </a:endParaRPr>
        </a:p>
      </dgm:t>
    </dgm:pt>
    <dgm:pt modelId="{50AABFE0-80B3-384E-B491-FC24A75DBD34}" type="sibTrans" cxnId="{90A2719B-7AC8-484E-B5D2-586D18ABAF35}">
      <dgm:prSet/>
      <dgm:spPr/>
      <dgm:t>
        <a:bodyPr/>
        <a:lstStyle/>
        <a:p>
          <a:endParaRPr lang="en-US">
            <a:solidFill>
              <a:srgbClr val="404040"/>
            </a:solidFill>
          </a:endParaRPr>
        </a:p>
      </dgm:t>
    </dgm:pt>
    <dgm:pt modelId="{51CCB603-9AAE-6C4B-9B31-C2801819D556}">
      <dgm:prSet phldrT="[Text]"/>
      <dgm:spPr/>
      <dgm:t>
        <a:bodyPr/>
        <a:lstStyle/>
        <a:p>
          <a:r>
            <a:rPr lang="en-US" dirty="0">
              <a:solidFill>
                <a:srgbClr val="404040"/>
              </a:solidFill>
            </a:rPr>
            <a:t>Transformation</a:t>
          </a:r>
        </a:p>
      </dgm:t>
    </dgm:pt>
    <dgm:pt modelId="{AD6025CF-08EF-774D-A341-775676C1C75E}" type="parTrans" cxnId="{087E72FA-68C2-6F49-A4F9-9B2BDB32C040}">
      <dgm:prSet/>
      <dgm:spPr/>
      <dgm:t>
        <a:bodyPr/>
        <a:lstStyle/>
        <a:p>
          <a:endParaRPr lang="en-US">
            <a:solidFill>
              <a:srgbClr val="404040"/>
            </a:solidFill>
          </a:endParaRPr>
        </a:p>
      </dgm:t>
    </dgm:pt>
    <dgm:pt modelId="{66DA45E2-344A-484D-9668-1C54F5FE838D}" type="sibTrans" cxnId="{087E72FA-68C2-6F49-A4F9-9B2BDB32C040}">
      <dgm:prSet/>
      <dgm:spPr/>
      <dgm:t>
        <a:bodyPr/>
        <a:lstStyle/>
        <a:p>
          <a:endParaRPr lang="en-US">
            <a:solidFill>
              <a:srgbClr val="404040"/>
            </a:solidFill>
          </a:endParaRPr>
        </a:p>
      </dgm:t>
    </dgm:pt>
    <dgm:pt modelId="{8F7AE3B4-6D2F-4B4B-8EB3-C1331423D81D}" type="pres">
      <dgm:prSet presAssocID="{154EEC87-9E86-874C-A805-C817F8D91A9F}" presName="Name0" presStyleCnt="0">
        <dgm:presLayoutVars>
          <dgm:dir/>
          <dgm:resizeHandles val="exact"/>
        </dgm:presLayoutVars>
      </dgm:prSet>
      <dgm:spPr/>
    </dgm:pt>
    <dgm:pt modelId="{4C09ADAA-6D9F-5B4F-9029-DF47773CF953}" type="pres">
      <dgm:prSet presAssocID="{E69D0344-C52E-2C4F-9263-40EB47E418A4}" presName="parTxOnly" presStyleLbl="node1" presStyleIdx="0" presStyleCnt="3">
        <dgm:presLayoutVars>
          <dgm:bulletEnabled val="1"/>
        </dgm:presLayoutVars>
      </dgm:prSet>
      <dgm:spPr/>
    </dgm:pt>
    <dgm:pt modelId="{A97EC0AC-7731-634D-9CC8-332E92C59D5F}" type="pres">
      <dgm:prSet presAssocID="{2EAAD092-DC21-EB49-9EA5-73BBA3924397}" presName="parSpace" presStyleCnt="0"/>
      <dgm:spPr/>
    </dgm:pt>
    <dgm:pt modelId="{A7FD2B3A-E764-1145-8B2A-8D9546078384}" type="pres">
      <dgm:prSet presAssocID="{51CCB603-9AAE-6C4B-9B31-C2801819D556}" presName="parTxOnly" presStyleLbl="node1" presStyleIdx="1" presStyleCnt="3">
        <dgm:presLayoutVars>
          <dgm:bulletEnabled val="1"/>
        </dgm:presLayoutVars>
      </dgm:prSet>
      <dgm:spPr/>
    </dgm:pt>
    <dgm:pt modelId="{904991EF-1BDD-8E46-8E96-6FD561B6B609}" type="pres">
      <dgm:prSet presAssocID="{66DA45E2-344A-484D-9668-1C54F5FE838D}" presName="parSpace" presStyleCnt="0"/>
      <dgm:spPr/>
    </dgm:pt>
    <dgm:pt modelId="{7617EA3D-D5F4-994D-B380-5951B5D408C0}" type="pres">
      <dgm:prSet presAssocID="{E7D73E1D-7167-0C4C-90E1-E994B29D10BA}" presName="parTxOnly" presStyleLbl="node1" presStyleIdx="2" presStyleCnt="3">
        <dgm:presLayoutVars>
          <dgm:bulletEnabled val="1"/>
        </dgm:presLayoutVars>
      </dgm:prSet>
      <dgm:spPr/>
    </dgm:pt>
  </dgm:ptLst>
  <dgm:cxnLst>
    <dgm:cxn modelId="{8717BE53-E9D6-C54E-8D7E-75C3B32E7D92}" type="presOf" srcId="{E69D0344-C52E-2C4F-9263-40EB47E418A4}" destId="{4C09ADAA-6D9F-5B4F-9029-DF47773CF953}" srcOrd="0" destOrd="0" presId="urn:microsoft.com/office/officeart/2005/8/layout/hChevron3"/>
    <dgm:cxn modelId="{087E72FA-68C2-6F49-A4F9-9B2BDB32C040}" srcId="{154EEC87-9E86-874C-A805-C817F8D91A9F}" destId="{51CCB603-9AAE-6C4B-9B31-C2801819D556}" srcOrd="1" destOrd="0" parTransId="{AD6025CF-08EF-774D-A341-775676C1C75E}" sibTransId="{66DA45E2-344A-484D-9668-1C54F5FE838D}"/>
    <dgm:cxn modelId="{D05A2D06-A996-3B43-A494-DEB58D1CD0D6}" type="presOf" srcId="{51CCB603-9AAE-6C4B-9B31-C2801819D556}" destId="{A7FD2B3A-E764-1145-8B2A-8D9546078384}" srcOrd="0" destOrd="0" presId="urn:microsoft.com/office/officeart/2005/8/layout/hChevron3"/>
    <dgm:cxn modelId="{0F7B438A-A3A9-884A-B901-1596E26689A1}" type="presOf" srcId="{154EEC87-9E86-874C-A805-C817F8D91A9F}" destId="{8F7AE3B4-6D2F-4B4B-8EB3-C1331423D81D}" srcOrd="0" destOrd="0" presId="urn:microsoft.com/office/officeart/2005/8/layout/hChevron3"/>
    <dgm:cxn modelId="{B5BFD3F9-A8B2-2A4C-901F-0CFD6016A1EC}" srcId="{154EEC87-9E86-874C-A805-C817F8D91A9F}" destId="{E69D0344-C52E-2C4F-9263-40EB47E418A4}" srcOrd="0" destOrd="0" parTransId="{81D069D1-5AB2-B147-BAC7-59B714E1A6CC}" sibTransId="{2EAAD092-DC21-EB49-9EA5-73BBA3924397}"/>
    <dgm:cxn modelId="{B1BB5C27-F1F7-444C-B4E6-3EF0B0A63547}" type="presOf" srcId="{E7D73E1D-7167-0C4C-90E1-E994B29D10BA}" destId="{7617EA3D-D5F4-994D-B380-5951B5D408C0}" srcOrd="0" destOrd="0" presId="urn:microsoft.com/office/officeart/2005/8/layout/hChevron3"/>
    <dgm:cxn modelId="{90A2719B-7AC8-484E-B5D2-586D18ABAF35}" srcId="{154EEC87-9E86-874C-A805-C817F8D91A9F}" destId="{E7D73E1D-7167-0C4C-90E1-E994B29D10BA}" srcOrd="2" destOrd="0" parTransId="{D42A4878-8E92-A14F-B2FA-A5BD617EF0E9}" sibTransId="{50AABFE0-80B3-384E-B491-FC24A75DBD34}"/>
    <dgm:cxn modelId="{046AFA41-55E9-4E4D-B710-F66B3F75EA0B}" type="presParOf" srcId="{8F7AE3B4-6D2F-4B4B-8EB3-C1331423D81D}" destId="{4C09ADAA-6D9F-5B4F-9029-DF47773CF953}" srcOrd="0" destOrd="0" presId="urn:microsoft.com/office/officeart/2005/8/layout/hChevron3"/>
    <dgm:cxn modelId="{0C725CA8-7B9D-9542-A572-198F97255E87}" type="presParOf" srcId="{8F7AE3B4-6D2F-4B4B-8EB3-C1331423D81D}" destId="{A97EC0AC-7731-634D-9CC8-332E92C59D5F}" srcOrd="1" destOrd="0" presId="urn:microsoft.com/office/officeart/2005/8/layout/hChevron3"/>
    <dgm:cxn modelId="{EAF55B4F-4C53-A04D-998D-95F9A59F1C7E}" type="presParOf" srcId="{8F7AE3B4-6D2F-4B4B-8EB3-C1331423D81D}" destId="{A7FD2B3A-E764-1145-8B2A-8D9546078384}" srcOrd="2" destOrd="0" presId="urn:microsoft.com/office/officeart/2005/8/layout/hChevron3"/>
    <dgm:cxn modelId="{9D0CB9EF-CD46-6444-8DCB-99895C04AEC5}" type="presParOf" srcId="{8F7AE3B4-6D2F-4B4B-8EB3-C1331423D81D}" destId="{904991EF-1BDD-8E46-8E96-6FD561B6B609}" srcOrd="3" destOrd="0" presId="urn:microsoft.com/office/officeart/2005/8/layout/hChevron3"/>
    <dgm:cxn modelId="{8120BCE3-114C-2A47-BCCB-87D6EA343B5D}" type="presParOf" srcId="{8F7AE3B4-6D2F-4B4B-8EB3-C1331423D81D}" destId="{7617EA3D-D5F4-994D-B380-5951B5D408C0}" srcOrd="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4EEC87-9E86-874C-A805-C817F8D91A9F}" type="doc">
      <dgm:prSet loTypeId="urn:microsoft.com/office/officeart/2005/8/layout/hChevron3" loCatId="" qsTypeId="urn:microsoft.com/office/officeart/2005/8/quickstyle/simple4" qsCatId="simple" csTypeId="urn:microsoft.com/office/officeart/2005/8/colors/colorful1" csCatId="colorful" phldr="1"/>
      <dgm:spPr/>
    </dgm:pt>
    <dgm:pt modelId="{E69D0344-C52E-2C4F-9263-40EB47E418A4}">
      <dgm:prSet phldrT="[Text]"/>
      <dgm:spPr/>
      <dgm:t>
        <a:bodyPr/>
        <a:lstStyle/>
        <a:p>
          <a:r>
            <a:rPr lang="en-US" dirty="0">
              <a:solidFill>
                <a:schemeClr val="tx1">
                  <a:lumMod val="75000"/>
                  <a:lumOff val="25000"/>
                </a:schemeClr>
              </a:solidFill>
            </a:rPr>
            <a:t>Resources</a:t>
          </a:r>
        </a:p>
      </dgm:t>
    </dgm:pt>
    <dgm:pt modelId="{81D069D1-5AB2-B147-BAC7-59B714E1A6CC}" type="parTrans" cxnId="{B5BFD3F9-A8B2-2A4C-901F-0CFD6016A1EC}">
      <dgm:prSet/>
      <dgm:spPr/>
      <dgm:t>
        <a:bodyPr/>
        <a:lstStyle/>
        <a:p>
          <a:endParaRPr lang="en-US">
            <a:solidFill>
              <a:schemeClr val="tx1">
                <a:lumMod val="75000"/>
                <a:lumOff val="25000"/>
              </a:schemeClr>
            </a:solidFill>
          </a:endParaRPr>
        </a:p>
      </dgm:t>
    </dgm:pt>
    <dgm:pt modelId="{2EAAD092-DC21-EB49-9EA5-73BBA3924397}" type="sibTrans" cxnId="{B5BFD3F9-A8B2-2A4C-901F-0CFD6016A1EC}">
      <dgm:prSet/>
      <dgm:spPr/>
      <dgm:t>
        <a:bodyPr/>
        <a:lstStyle/>
        <a:p>
          <a:endParaRPr lang="en-US">
            <a:solidFill>
              <a:schemeClr val="tx1">
                <a:lumMod val="75000"/>
                <a:lumOff val="25000"/>
              </a:schemeClr>
            </a:solidFill>
          </a:endParaRPr>
        </a:p>
      </dgm:t>
    </dgm:pt>
    <dgm:pt modelId="{E7D73E1D-7167-0C4C-90E1-E994B29D10BA}">
      <dgm:prSet phldrT="[Text]"/>
      <dgm:spPr/>
      <dgm:t>
        <a:bodyPr/>
        <a:lstStyle/>
        <a:p>
          <a:r>
            <a:rPr lang="en-US" dirty="0">
              <a:solidFill>
                <a:schemeClr val="tx1">
                  <a:lumMod val="75000"/>
                  <a:lumOff val="25000"/>
                </a:schemeClr>
              </a:solidFill>
            </a:rPr>
            <a:t>Product</a:t>
          </a:r>
        </a:p>
      </dgm:t>
    </dgm:pt>
    <dgm:pt modelId="{D42A4878-8E92-A14F-B2FA-A5BD617EF0E9}" type="parTrans" cxnId="{90A2719B-7AC8-484E-B5D2-586D18ABAF35}">
      <dgm:prSet/>
      <dgm:spPr/>
      <dgm:t>
        <a:bodyPr/>
        <a:lstStyle/>
        <a:p>
          <a:endParaRPr lang="en-US">
            <a:solidFill>
              <a:schemeClr val="tx1">
                <a:lumMod val="75000"/>
                <a:lumOff val="25000"/>
              </a:schemeClr>
            </a:solidFill>
          </a:endParaRPr>
        </a:p>
      </dgm:t>
    </dgm:pt>
    <dgm:pt modelId="{50AABFE0-80B3-384E-B491-FC24A75DBD34}" type="sibTrans" cxnId="{90A2719B-7AC8-484E-B5D2-586D18ABAF35}">
      <dgm:prSet/>
      <dgm:spPr/>
      <dgm:t>
        <a:bodyPr/>
        <a:lstStyle/>
        <a:p>
          <a:endParaRPr lang="en-US">
            <a:solidFill>
              <a:schemeClr val="tx1">
                <a:lumMod val="75000"/>
                <a:lumOff val="25000"/>
              </a:schemeClr>
            </a:solidFill>
          </a:endParaRPr>
        </a:p>
      </dgm:t>
    </dgm:pt>
    <dgm:pt modelId="{51CCB603-9AAE-6C4B-9B31-C2801819D556}">
      <dgm:prSet phldrT="[Text]"/>
      <dgm:spPr/>
      <dgm:t>
        <a:bodyPr/>
        <a:lstStyle/>
        <a:p>
          <a:r>
            <a:rPr lang="en-US" dirty="0">
              <a:solidFill>
                <a:schemeClr val="tx1">
                  <a:lumMod val="75000"/>
                  <a:lumOff val="25000"/>
                </a:schemeClr>
              </a:solidFill>
            </a:rPr>
            <a:t>Transformation</a:t>
          </a:r>
        </a:p>
      </dgm:t>
    </dgm:pt>
    <dgm:pt modelId="{AD6025CF-08EF-774D-A341-775676C1C75E}" type="parTrans" cxnId="{087E72FA-68C2-6F49-A4F9-9B2BDB32C040}">
      <dgm:prSet/>
      <dgm:spPr/>
      <dgm:t>
        <a:bodyPr/>
        <a:lstStyle/>
        <a:p>
          <a:endParaRPr lang="en-US">
            <a:solidFill>
              <a:schemeClr val="tx1">
                <a:lumMod val="75000"/>
                <a:lumOff val="25000"/>
              </a:schemeClr>
            </a:solidFill>
          </a:endParaRPr>
        </a:p>
      </dgm:t>
    </dgm:pt>
    <dgm:pt modelId="{66DA45E2-344A-484D-9668-1C54F5FE838D}" type="sibTrans" cxnId="{087E72FA-68C2-6F49-A4F9-9B2BDB32C040}">
      <dgm:prSet/>
      <dgm:spPr/>
      <dgm:t>
        <a:bodyPr/>
        <a:lstStyle/>
        <a:p>
          <a:endParaRPr lang="en-US">
            <a:solidFill>
              <a:schemeClr val="tx1">
                <a:lumMod val="75000"/>
                <a:lumOff val="25000"/>
              </a:schemeClr>
            </a:solidFill>
          </a:endParaRPr>
        </a:p>
      </dgm:t>
    </dgm:pt>
    <dgm:pt modelId="{8F7AE3B4-6D2F-4B4B-8EB3-C1331423D81D}" type="pres">
      <dgm:prSet presAssocID="{154EEC87-9E86-874C-A805-C817F8D91A9F}" presName="Name0" presStyleCnt="0">
        <dgm:presLayoutVars>
          <dgm:dir/>
          <dgm:resizeHandles val="exact"/>
        </dgm:presLayoutVars>
      </dgm:prSet>
      <dgm:spPr/>
    </dgm:pt>
    <dgm:pt modelId="{4C09ADAA-6D9F-5B4F-9029-DF47773CF953}" type="pres">
      <dgm:prSet presAssocID="{E69D0344-C52E-2C4F-9263-40EB47E418A4}" presName="parTxOnly" presStyleLbl="node1" presStyleIdx="0" presStyleCnt="3" custLinFactY="11253" custLinFactNeighborX="572" custLinFactNeighborY="100000">
        <dgm:presLayoutVars>
          <dgm:bulletEnabled val="1"/>
        </dgm:presLayoutVars>
      </dgm:prSet>
      <dgm:spPr/>
    </dgm:pt>
    <dgm:pt modelId="{A97EC0AC-7731-634D-9CC8-332E92C59D5F}" type="pres">
      <dgm:prSet presAssocID="{2EAAD092-DC21-EB49-9EA5-73BBA3924397}" presName="parSpace" presStyleCnt="0"/>
      <dgm:spPr/>
    </dgm:pt>
    <dgm:pt modelId="{A7FD2B3A-E764-1145-8B2A-8D9546078384}" type="pres">
      <dgm:prSet presAssocID="{51CCB603-9AAE-6C4B-9B31-C2801819D556}" presName="parTxOnly" presStyleLbl="node1" presStyleIdx="1" presStyleCnt="3" custLinFactY="11253" custLinFactNeighborX="572" custLinFactNeighborY="100000">
        <dgm:presLayoutVars>
          <dgm:bulletEnabled val="1"/>
        </dgm:presLayoutVars>
      </dgm:prSet>
      <dgm:spPr/>
    </dgm:pt>
    <dgm:pt modelId="{904991EF-1BDD-8E46-8E96-6FD561B6B609}" type="pres">
      <dgm:prSet presAssocID="{66DA45E2-344A-484D-9668-1C54F5FE838D}" presName="parSpace" presStyleCnt="0"/>
      <dgm:spPr/>
    </dgm:pt>
    <dgm:pt modelId="{7617EA3D-D5F4-994D-B380-5951B5D408C0}" type="pres">
      <dgm:prSet presAssocID="{E7D73E1D-7167-0C4C-90E1-E994B29D10BA}" presName="parTxOnly" presStyleLbl="node1" presStyleIdx="2" presStyleCnt="3" custLinFactY="11253" custLinFactNeighborX="572" custLinFactNeighborY="100000">
        <dgm:presLayoutVars>
          <dgm:bulletEnabled val="1"/>
        </dgm:presLayoutVars>
      </dgm:prSet>
      <dgm:spPr/>
    </dgm:pt>
  </dgm:ptLst>
  <dgm:cxnLst>
    <dgm:cxn modelId="{087E72FA-68C2-6F49-A4F9-9B2BDB32C040}" srcId="{154EEC87-9E86-874C-A805-C817F8D91A9F}" destId="{51CCB603-9AAE-6C4B-9B31-C2801819D556}" srcOrd="1" destOrd="0" parTransId="{AD6025CF-08EF-774D-A341-775676C1C75E}" sibTransId="{66DA45E2-344A-484D-9668-1C54F5FE838D}"/>
    <dgm:cxn modelId="{6C212106-0F22-0A4F-A883-8BB6A28550BC}" type="presOf" srcId="{51CCB603-9AAE-6C4B-9B31-C2801819D556}" destId="{A7FD2B3A-E764-1145-8B2A-8D9546078384}" srcOrd="0" destOrd="0" presId="urn:microsoft.com/office/officeart/2005/8/layout/hChevron3"/>
    <dgm:cxn modelId="{243B7DF4-44E2-5645-A137-4724A0D2C499}" type="presOf" srcId="{E69D0344-C52E-2C4F-9263-40EB47E418A4}" destId="{4C09ADAA-6D9F-5B4F-9029-DF47773CF953}" srcOrd="0" destOrd="0" presId="urn:microsoft.com/office/officeart/2005/8/layout/hChevron3"/>
    <dgm:cxn modelId="{13E20D74-AD5B-324C-A6B2-E9679D8B2269}" type="presOf" srcId="{154EEC87-9E86-874C-A805-C817F8D91A9F}" destId="{8F7AE3B4-6D2F-4B4B-8EB3-C1331423D81D}" srcOrd="0" destOrd="0" presId="urn:microsoft.com/office/officeart/2005/8/layout/hChevron3"/>
    <dgm:cxn modelId="{B5BFD3F9-A8B2-2A4C-901F-0CFD6016A1EC}" srcId="{154EEC87-9E86-874C-A805-C817F8D91A9F}" destId="{E69D0344-C52E-2C4F-9263-40EB47E418A4}" srcOrd="0" destOrd="0" parTransId="{81D069D1-5AB2-B147-BAC7-59B714E1A6CC}" sibTransId="{2EAAD092-DC21-EB49-9EA5-73BBA3924397}"/>
    <dgm:cxn modelId="{90A2719B-7AC8-484E-B5D2-586D18ABAF35}" srcId="{154EEC87-9E86-874C-A805-C817F8D91A9F}" destId="{E7D73E1D-7167-0C4C-90E1-E994B29D10BA}" srcOrd="2" destOrd="0" parTransId="{D42A4878-8E92-A14F-B2FA-A5BD617EF0E9}" sibTransId="{50AABFE0-80B3-384E-B491-FC24A75DBD34}"/>
    <dgm:cxn modelId="{E8E4CB60-6495-0544-975F-6A119411EF18}" type="presOf" srcId="{E7D73E1D-7167-0C4C-90E1-E994B29D10BA}" destId="{7617EA3D-D5F4-994D-B380-5951B5D408C0}" srcOrd="0" destOrd="0" presId="urn:microsoft.com/office/officeart/2005/8/layout/hChevron3"/>
    <dgm:cxn modelId="{86FFF460-0DAD-EB45-9A5B-D2E2F618DFA3}" type="presParOf" srcId="{8F7AE3B4-6D2F-4B4B-8EB3-C1331423D81D}" destId="{4C09ADAA-6D9F-5B4F-9029-DF47773CF953}" srcOrd="0" destOrd="0" presId="urn:microsoft.com/office/officeart/2005/8/layout/hChevron3"/>
    <dgm:cxn modelId="{FEDD8ECD-049F-134B-BD05-B8FB1BE0A6B2}" type="presParOf" srcId="{8F7AE3B4-6D2F-4B4B-8EB3-C1331423D81D}" destId="{A97EC0AC-7731-634D-9CC8-332E92C59D5F}" srcOrd="1" destOrd="0" presId="urn:microsoft.com/office/officeart/2005/8/layout/hChevron3"/>
    <dgm:cxn modelId="{3D1F79E2-10CF-9446-B178-146B09BD7EF8}" type="presParOf" srcId="{8F7AE3B4-6D2F-4B4B-8EB3-C1331423D81D}" destId="{A7FD2B3A-E764-1145-8B2A-8D9546078384}" srcOrd="2" destOrd="0" presId="urn:microsoft.com/office/officeart/2005/8/layout/hChevron3"/>
    <dgm:cxn modelId="{3E07CF51-8F60-894A-987F-3011EBACA5DE}" type="presParOf" srcId="{8F7AE3B4-6D2F-4B4B-8EB3-C1331423D81D}" destId="{904991EF-1BDD-8E46-8E96-6FD561B6B609}" srcOrd="3" destOrd="0" presId="urn:microsoft.com/office/officeart/2005/8/layout/hChevron3"/>
    <dgm:cxn modelId="{3B792FE1-41B2-2249-A632-9EF781630D57}" type="presParOf" srcId="{8F7AE3B4-6D2F-4B4B-8EB3-C1331423D81D}" destId="{7617EA3D-D5F4-994D-B380-5951B5D408C0}" srcOrd="4"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4254AE-AE46-4E86-A0CE-A701E6A1A4D4}" type="doc">
      <dgm:prSet loTypeId="urn:microsoft.com/office/officeart/2005/8/layout/hProcess9" loCatId="process" qsTypeId="urn:microsoft.com/office/officeart/2005/8/quickstyle/simple1" qsCatId="simple" csTypeId="urn:microsoft.com/office/officeart/2005/8/colors/colorful1" csCatId="colorful" phldr="1"/>
      <dgm:spPr/>
    </dgm:pt>
    <dgm:pt modelId="{347B063A-8524-4CB4-ABF0-5E832EADF802}">
      <dgm:prSet phldrT="[Text]"/>
      <dgm:spPr/>
      <dgm:t>
        <a:bodyPr/>
        <a:lstStyle/>
        <a:p>
          <a:r>
            <a:rPr lang="en-US" dirty="0"/>
            <a:t>Quality Control</a:t>
          </a:r>
        </a:p>
      </dgm:t>
    </dgm:pt>
    <dgm:pt modelId="{806A3387-C51F-48B8-B33B-FD6A83A8D57D}" type="parTrans" cxnId="{E803AED7-558E-4B0A-9466-8E2835370E67}">
      <dgm:prSet/>
      <dgm:spPr/>
      <dgm:t>
        <a:bodyPr/>
        <a:lstStyle/>
        <a:p>
          <a:endParaRPr lang="en-US"/>
        </a:p>
      </dgm:t>
    </dgm:pt>
    <dgm:pt modelId="{F297806D-EFB9-41A4-87C3-044986FE00E1}" type="sibTrans" cxnId="{E803AED7-558E-4B0A-9466-8E2835370E67}">
      <dgm:prSet/>
      <dgm:spPr/>
      <dgm:t>
        <a:bodyPr/>
        <a:lstStyle/>
        <a:p>
          <a:endParaRPr lang="en-US"/>
        </a:p>
      </dgm:t>
    </dgm:pt>
    <dgm:pt modelId="{BDB6689F-538B-4ADD-9ADE-28DAD96E40A2}">
      <dgm:prSet phldrT="[Text]"/>
      <dgm:spPr/>
      <dgm:t>
        <a:bodyPr/>
        <a:lstStyle/>
        <a:p>
          <a:r>
            <a:rPr lang="en-US" dirty="0"/>
            <a:t>Quality Assurance</a:t>
          </a:r>
        </a:p>
      </dgm:t>
    </dgm:pt>
    <dgm:pt modelId="{06FD95D6-8F49-44C9-971A-52854A97B6B9}" type="parTrans" cxnId="{EDB95D04-7715-4C66-AC69-B71BA9DE176A}">
      <dgm:prSet/>
      <dgm:spPr/>
      <dgm:t>
        <a:bodyPr/>
        <a:lstStyle/>
        <a:p>
          <a:endParaRPr lang="en-US"/>
        </a:p>
      </dgm:t>
    </dgm:pt>
    <dgm:pt modelId="{31A22405-860B-4038-AB79-98AD0CF3D8FE}" type="sibTrans" cxnId="{EDB95D04-7715-4C66-AC69-B71BA9DE176A}">
      <dgm:prSet/>
      <dgm:spPr/>
      <dgm:t>
        <a:bodyPr/>
        <a:lstStyle/>
        <a:p>
          <a:endParaRPr lang="en-US"/>
        </a:p>
      </dgm:t>
    </dgm:pt>
    <dgm:pt modelId="{DB7A27B0-235F-4439-95FA-C346433FD94F}">
      <dgm:prSet phldrT="[Text]"/>
      <dgm:spPr/>
      <dgm:t>
        <a:bodyPr/>
        <a:lstStyle/>
        <a:p>
          <a:r>
            <a:rPr lang="en-US" dirty="0"/>
            <a:t>Continuous Quality Improvement</a:t>
          </a:r>
        </a:p>
      </dgm:t>
    </dgm:pt>
    <dgm:pt modelId="{41F9F162-BDAC-4FDF-933A-E43F5BCB2B10}" type="parTrans" cxnId="{D6A85DCA-5B79-4702-9A9D-72A83326404B}">
      <dgm:prSet/>
      <dgm:spPr/>
      <dgm:t>
        <a:bodyPr/>
        <a:lstStyle/>
        <a:p>
          <a:endParaRPr lang="en-US"/>
        </a:p>
      </dgm:t>
    </dgm:pt>
    <dgm:pt modelId="{25612DA1-3E8E-4B15-B90F-43FA5C5569B7}" type="sibTrans" cxnId="{D6A85DCA-5B79-4702-9A9D-72A83326404B}">
      <dgm:prSet/>
      <dgm:spPr/>
      <dgm:t>
        <a:bodyPr/>
        <a:lstStyle/>
        <a:p>
          <a:endParaRPr lang="en-US"/>
        </a:p>
      </dgm:t>
    </dgm:pt>
    <dgm:pt modelId="{E641557F-0FB5-471B-9FC9-A570CCC3EAB3}">
      <dgm:prSet phldrT="[Text]"/>
      <dgm:spPr/>
      <dgm:t>
        <a:bodyPr/>
        <a:lstStyle/>
        <a:p>
          <a:r>
            <a:rPr lang="en-US" dirty="0"/>
            <a:t>Total Quality Management</a:t>
          </a:r>
        </a:p>
      </dgm:t>
    </dgm:pt>
    <dgm:pt modelId="{70891463-D6F7-4C34-94EE-3968E6876A04}" type="parTrans" cxnId="{59C77BE4-1419-4E99-8751-40692843623F}">
      <dgm:prSet/>
      <dgm:spPr/>
      <dgm:t>
        <a:bodyPr/>
        <a:lstStyle/>
        <a:p>
          <a:endParaRPr lang="en-US"/>
        </a:p>
      </dgm:t>
    </dgm:pt>
    <dgm:pt modelId="{A2785889-1A1F-4E49-ABE2-FE24750D1224}" type="sibTrans" cxnId="{59C77BE4-1419-4E99-8751-40692843623F}">
      <dgm:prSet/>
      <dgm:spPr/>
      <dgm:t>
        <a:bodyPr/>
        <a:lstStyle/>
        <a:p>
          <a:endParaRPr lang="en-US"/>
        </a:p>
      </dgm:t>
    </dgm:pt>
    <dgm:pt modelId="{D54753DE-31DE-4E14-A0EA-127C37077155}" type="pres">
      <dgm:prSet presAssocID="{304254AE-AE46-4E86-A0CE-A701E6A1A4D4}" presName="CompostProcess" presStyleCnt="0">
        <dgm:presLayoutVars>
          <dgm:dir/>
          <dgm:resizeHandles val="exact"/>
        </dgm:presLayoutVars>
      </dgm:prSet>
      <dgm:spPr/>
    </dgm:pt>
    <dgm:pt modelId="{77CF73B7-07E2-42D1-8151-1DF7FCBC7B25}" type="pres">
      <dgm:prSet presAssocID="{304254AE-AE46-4E86-A0CE-A701E6A1A4D4}" presName="arrow" presStyleLbl="bgShp" presStyleIdx="0" presStyleCnt="1"/>
      <dgm:spPr/>
    </dgm:pt>
    <dgm:pt modelId="{89C25250-0398-4B17-96C2-E212554C62C0}" type="pres">
      <dgm:prSet presAssocID="{304254AE-AE46-4E86-A0CE-A701E6A1A4D4}" presName="linearProcess" presStyleCnt="0"/>
      <dgm:spPr/>
    </dgm:pt>
    <dgm:pt modelId="{79617700-EC87-49FC-97BE-85752EB57393}" type="pres">
      <dgm:prSet presAssocID="{347B063A-8524-4CB4-ABF0-5E832EADF802}" presName="textNode" presStyleLbl="node1" presStyleIdx="0" presStyleCnt="4">
        <dgm:presLayoutVars>
          <dgm:bulletEnabled val="1"/>
        </dgm:presLayoutVars>
      </dgm:prSet>
      <dgm:spPr/>
    </dgm:pt>
    <dgm:pt modelId="{DEC18622-0C31-43C5-BCE3-35059A51E267}" type="pres">
      <dgm:prSet presAssocID="{F297806D-EFB9-41A4-87C3-044986FE00E1}" presName="sibTrans" presStyleCnt="0"/>
      <dgm:spPr/>
    </dgm:pt>
    <dgm:pt modelId="{E077C96D-F881-4A2C-A57C-A4235C5C801B}" type="pres">
      <dgm:prSet presAssocID="{BDB6689F-538B-4ADD-9ADE-28DAD96E40A2}" presName="textNode" presStyleLbl="node1" presStyleIdx="1" presStyleCnt="4">
        <dgm:presLayoutVars>
          <dgm:bulletEnabled val="1"/>
        </dgm:presLayoutVars>
      </dgm:prSet>
      <dgm:spPr/>
    </dgm:pt>
    <dgm:pt modelId="{187B05ED-C043-4A57-ACD6-5C71033CC1E4}" type="pres">
      <dgm:prSet presAssocID="{31A22405-860B-4038-AB79-98AD0CF3D8FE}" presName="sibTrans" presStyleCnt="0"/>
      <dgm:spPr/>
    </dgm:pt>
    <dgm:pt modelId="{8C7A1564-98AD-47B4-A84F-FA045ABEDFC3}" type="pres">
      <dgm:prSet presAssocID="{DB7A27B0-235F-4439-95FA-C346433FD94F}" presName="textNode" presStyleLbl="node1" presStyleIdx="2" presStyleCnt="4">
        <dgm:presLayoutVars>
          <dgm:bulletEnabled val="1"/>
        </dgm:presLayoutVars>
      </dgm:prSet>
      <dgm:spPr/>
    </dgm:pt>
    <dgm:pt modelId="{16621B23-30FA-4E56-8DFA-75318008EE66}" type="pres">
      <dgm:prSet presAssocID="{25612DA1-3E8E-4B15-B90F-43FA5C5569B7}" presName="sibTrans" presStyleCnt="0"/>
      <dgm:spPr/>
    </dgm:pt>
    <dgm:pt modelId="{D1A61FDF-AA2B-4D6B-98F1-22BC6A367B88}" type="pres">
      <dgm:prSet presAssocID="{E641557F-0FB5-471B-9FC9-A570CCC3EAB3}" presName="textNode" presStyleLbl="node1" presStyleIdx="3" presStyleCnt="4">
        <dgm:presLayoutVars>
          <dgm:bulletEnabled val="1"/>
        </dgm:presLayoutVars>
      </dgm:prSet>
      <dgm:spPr/>
    </dgm:pt>
  </dgm:ptLst>
  <dgm:cxnLst>
    <dgm:cxn modelId="{E803AED7-558E-4B0A-9466-8E2835370E67}" srcId="{304254AE-AE46-4E86-A0CE-A701E6A1A4D4}" destId="{347B063A-8524-4CB4-ABF0-5E832EADF802}" srcOrd="0" destOrd="0" parTransId="{806A3387-C51F-48B8-B33B-FD6A83A8D57D}" sibTransId="{F297806D-EFB9-41A4-87C3-044986FE00E1}"/>
    <dgm:cxn modelId="{EDB95D04-7715-4C66-AC69-B71BA9DE176A}" srcId="{304254AE-AE46-4E86-A0CE-A701E6A1A4D4}" destId="{BDB6689F-538B-4ADD-9ADE-28DAD96E40A2}" srcOrd="1" destOrd="0" parTransId="{06FD95D6-8F49-44C9-971A-52854A97B6B9}" sibTransId="{31A22405-860B-4038-AB79-98AD0CF3D8FE}"/>
    <dgm:cxn modelId="{3110DAB3-8A08-4C67-BD9B-A18E045EC0D3}" type="presOf" srcId="{DB7A27B0-235F-4439-95FA-C346433FD94F}" destId="{8C7A1564-98AD-47B4-A84F-FA045ABEDFC3}" srcOrd="0" destOrd="0" presId="urn:microsoft.com/office/officeart/2005/8/layout/hProcess9"/>
    <dgm:cxn modelId="{9D698BBA-ECB8-4D7E-B9B0-ADD1D7DC1145}" type="presOf" srcId="{BDB6689F-538B-4ADD-9ADE-28DAD96E40A2}" destId="{E077C96D-F881-4A2C-A57C-A4235C5C801B}" srcOrd="0" destOrd="0" presId="urn:microsoft.com/office/officeart/2005/8/layout/hProcess9"/>
    <dgm:cxn modelId="{B147C3FB-04D0-4066-99AB-A442F15E16CA}" type="presOf" srcId="{347B063A-8524-4CB4-ABF0-5E832EADF802}" destId="{79617700-EC87-49FC-97BE-85752EB57393}" srcOrd="0" destOrd="0" presId="urn:microsoft.com/office/officeart/2005/8/layout/hProcess9"/>
    <dgm:cxn modelId="{D6A85DCA-5B79-4702-9A9D-72A83326404B}" srcId="{304254AE-AE46-4E86-A0CE-A701E6A1A4D4}" destId="{DB7A27B0-235F-4439-95FA-C346433FD94F}" srcOrd="2" destOrd="0" parTransId="{41F9F162-BDAC-4FDF-933A-E43F5BCB2B10}" sibTransId="{25612DA1-3E8E-4B15-B90F-43FA5C5569B7}"/>
    <dgm:cxn modelId="{C1584DC4-3534-4499-B316-7657ADB7DC8E}" type="presOf" srcId="{E641557F-0FB5-471B-9FC9-A570CCC3EAB3}" destId="{D1A61FDF-AA2B-4D6B-98F1-22BC6A367B88}" srcOrd="0" destOrd="0" presId="urn:microsoft.com/office/officeart/2005/8/layout/hProcess9"/>
    <dgm:cxn modelId="{59C77BE4-1419-4E99-8751-40692843623F}" srcId="{304254AE-AE46-4E86-A0CE-A701E6A1A4D4}" destId="{E641557F-0FB5-471B-9FC9-A570CCC3EAB3}" srcOrd="3" destOrd="0" parTransId="{70891463-D6F7-4C34-94EE-3968E6876A04}" sibTransId="{A2785889-1A1F-4E49-ABE2-FE24750D1224}"/>
    <dgm:cxn modelId="{6D236F29-240D-4ADD-AFAF-D73B048608B3}" type="presOf" srcId="{304254AE-AE46-4E86-A0CE-A701E6A1A4D4}" destId="{D54753DE-31DE-4E14-A0EA-127C37077155}" srcOrd="0" destOrd="0" presId="urn:microsoft.com/office/officeart/2005/8/layout/hProcess9"/>
    <dgm:cxn modelId="{781CE82B-054B-482D-90D4-80D0C3B32ABC}" type="presParOf" srcId="{D54753DE-31DE-4E14-A0EA-127C37077155}" destId="{77CF73B7-07E2-42D1-8151-1DF7FCBC7B25}" srcOrd="0" destOrd="0" presId="urn:microsoft.com/office/officeart/2005/8/layout/hProcess9"/>
    <dgm:cxn modelId="{52274894-1D26-4D61-A9EE-7857FBDCDD87}" type="presParOf" srcId="{D54753DE-31DE-4E14-A0EA-127C37077155}" destId="{89C25250-0398-4B17-96C2-E212554C62C0}" srcOrd="1" destOrd="0" presId="urn:microsoft.com/office/officeart/2005/8/layout/hProcess9"/>
    <dgm:cxn modelId="{536084BB-5458-4022-A656-58BB50667E68}" type="presParOf" srcId="{89C25250-0398-4B17-96C2-E212554C62C0}" destId="{79617700-EC87-49FC-97BE-85752EB57393}" srcOrd="0" destOrd="0" presId="urn:microsoft.com/office/officeart/2005/8/layout/hProcess9"/>
    <dgm:cxn modelId="{35F081C5-EAA8-455A-A6E5-421A2FDDF8EB}" type="presParOf" srcId="{89C25250-0398-4B17-96C2-E212554C62C0}" destId="{DEC18622-0C31-43C5-BCE3-35059A51E267}" srcOrd="1" destOrd="0" presId="urn:microsoft.com/office/officeart/2005/8/layout/hProcess9"/>
    <dgm:cxn modelId="{1CEC133F-05E0-4E8D-8980-65225855D529}" type="presParOf" srcId="{89C25250-0398-4B17-96C2-E212554C62C0}" destId="{E077C96D-F881-4A2C-A57C-A4235C5C801B}" srcOrd="2" destOrd="0" presId="urn:microsoft.com/office/officeart/2005/8/layout/hProcess9"/>
    <dgm:cxn modelId="{EA738D4D-1005-4BF4-8560-9D9355FDE505}" type="presParOf" srcId="{89C25250-0398-4B17-96C2-E212554C62C0}" destId="{187B05ED-C043-4A57-ACD6-5C71033CC1E4}" srcOrd="3" destOrd="0" presId="urn:microsoft.com/office/officeart/2005/8/layout/hProcess9"/>
    <dgm:cxn modelId="{0DE86574-E14A-4167-836F-A5070449EAF2}" type="presParOf" srcId="{89C25250-0398-4B17-96C2-E212554C62C0}" destId="{8C7A1564-98AD-47B4-A84F-FA045ABEDFC3}" srcOrd="4" destOrd="0" presId="urn:microsoft.com/office/officeart/2005/8/layout/hProcess9"/>
    <dgm:cxn modelId="{92B245E5-A011-472C-AFFF-064FA38DB95E}" type="presParOf" srcId="{89C25250-0398-4B17-96C2-E212554C62C0}" destId="{16621B23-30FA-4E56-8DFA-75318008EE66}" srcOrd="5" destOrd="0" presId="urn:microsoft.com/office/officeart/2005/8/layout/hProcess9"/>
    <dgm:cxn modelId="{FA271902-49CA-4A0F-B5BF-3AB01BF6C60D}" type="presParOf" srcId="{89C25250-0398-4B17-96C2-E212554C62C0}" destId="{D1A61FDF-AA2B-4D6B-98F1-22BC6A367B88}"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6022E7-7B55-4FBD-A507-9A8A09DB6628}" type="doc">
      <dgm:prSet loTypeId="urn:microsoft.com/office/officeart/2005/8/layout/lProcess2" loCatId="list" qsTypeId="urn:microsoft.com/office/officeart/2005/8/quickstyle/simple5" qsCatId="simple" csTypeId="urn:microsoft.com/office/officeart/2005/8/colors/colorful1" csCatId="colorful" phldr="1"/>
      <dgm:spPr/>
      <dgm:t>
        <a:bodyPr/>
        <a:lstStyle/>
        <a:p>
          <a:endParaRPr lang="en-US"/>
        </a:p>
      </dgm:t>
    </dgm:pt>
    <dgm:pt modelId="{75D389E6-09CD-45E0-9EC6-9017647834D9}">
      <dgm:prSet phldrT="[Text]" custT="1"/>
      <dgm:spPr/>
      <dgm:t>
        <a:bodyPr/>
        <a:lstStyle/>
        <a:p>
          <a:endParaRPr lang="en-US" sz="1600" dirty="0">
            <a:ea typeface="+mn-ea"/>
          </a:endParaRPr>
        </a:p>
        <a:p>
          <a:endParaRPr lang="en-US" sz="1600" dirty="0">
            <a:ea typeface="+mn-ea"/>
          </a:endParaRPr>
        </a:p>
        <a:p>
          <a:endParaRPr lang="en-US" sz="1600" dirty="0">
            <a:ea typeface="+mn-ea"/>
          </a:endParaRPr>
        </a:p>
        <a:p>
          <a:r>
            <a:rPr lang="en-US" sz="1600" dirty="0">
              <a:ea typeface="+mn-ea"/>
            </a:rPr>
            <a:t>A method to </a:t>
          </a:r>
          <a:r>
            <a:rPr lang="en-US" sz="1600" b="1" dirty="0">
              <a:ea typeface="+mn-ea"/>
            </a:rPr>
            <a:t>determine </a:t>
          </a:r>
          <a:r>
            <a:rPr lang="en-US" sz="1600" dirty="0">
              <a:ea typeface="+mn-ea"/>
            </a:rPr>
            <a:t>if the product being made meets minimum standards of acceptability</a:t>
          </a:r>
          <a:endParaRPr lang="en-US" sz="1600" dirty="0"/>
        </a:p>
      </dgm:t>
    </dgm:pt>
    <dgm:pt modelId="{D626603D-0239-4E16-95DE-B2737405AF23}" type="parTrans" cxnId="{580B2909-8CB7-4D7B-AFA6-9281D1CEFD49}">
      <dgm:prSet/>
      <dgm:spPr/>
      <dgm:t>
        <a:bodyPr/>
        <a:lstStyle/>
        <a:p>
          <a:endParaRPr lang="en-US" sz="1600"/>
        </a:p>
      </dgm:t>
    </dgm:pt>
    <dgm:pt modelId="{7A32E999-7381-42EC-9A4E-81E3E95E2106}" type="sibTrans" cxnId="{580B2909-8CB7-4D7B-AFA6-9281D1CEFD49}">
      <dgm:prSet/>
      <dgm:spPr/>
      <dgm:t>
        <a:bodyPr/>
        <a:lstStyle/>
        <a:p>
          <a:endParaRPr lang="en-US" sz="1600"/>
        </a:p>
      </dgm:t>
    </dgm:pt>
    <dgm:pt modelId="{B62AED50-8511-4ACA-9A7B-F7F25A90558E}">
      <dgm:prSet phldrT="[Text]" custT="1"/>
      <dgm:spPr/>
      <dgm:t>
        <a:bodyPr/>
        <a:lstStyle/>
        <a:p>
          <a:endParaRPr lang="en-US" sz="1600" dirty="0"/>
        </a:p>
        <a:p>
          <a:endParaRPr lang="en-US" sz="1600" dirty="0"/>
        </a:p>
        <a:p>
          <a:endParaRPr lang="en-US" sz="1600" dirty="0"/>
        </a:p>
        <a:p>
          <a:endParaRPr lang="en-US" sz="1600" dirty="0"/>
        </a:p>
        <a:p>
          <a:r>
            <a:rPr lang="en-US" sz="1600" dirty="0"/>
            <a:t>Process that </a:t>
          </a:r>
          <a:r>
            <a:rPr lang="en-US" sz="1600" b="1" dirty="0"/>
            <a:t>identifies</a:t>
          </a:r>
          <a:r>
            <a:rPr lang="en-US" sz="1600" dirty="0"/>
            <a:t> a problem area, it </a:t>
          </a:r>
          <a:r>
            <a:rPr lang="en-US" sz="1600" b="1" dirty="0"/>
            <a:t>takes action </a:t>
          </a:r>
          <a:r>
            <a:rPr lang="en-US" sz="1600" dirty="0"/>
            <a:t>to correct that problem and then </a:t>
          </a:r>
          <a:r>
            <a:rPr lang="en-US" sz="1600" b="1" dirty="0"/>
            <a:t>monitors </a:t>
          </a:r>
          <a:r>
            <a:rPr lang="en-US" sz="1600" dirty="0"/>
            <a:t>the results overtime to see  if the problem is solved and remains solved </a:t>
          </a:r>
        </a:p>
      </dgm:t>
    </dgm:pt>
    <dgm:pt modelId="{68547767-DD2D-439B-A47D-9B638F00A773}" type="parTrans" cxnId="{395B0A1A-0B58-44C7-9AC6-149436572279}">
      <dgm:prSet/>
      <dgm:spPr/>
      <dgm:t>
        <a:bodyPr/>
        <a:lstStyle/>
        <a:p>
          <a:endParaRPr lang="en-US" sz="1600"/>
        </a:p>
      </dgm:t>
    </dgm:pt>
    <dgm:pt modelId="{F61DF630-33F6-4DC9-A208-2A72106D389B}" type="sibTrans" cxnId="{395B0A1A-0B58-44C7-9AC6-149436572279}">
      <dgm:prSet/>
      <dgm:spPr/>
      <dgm:t>
        <a:bodyPr/>
        <a:lstStyle/>
        <a:p>
          <a:endParaRPr lang="en-US" sz="1600"/>
        </a:p>
      </dgm:t>
    </dgm:pt>
    <dgm:pt modelId="{08F70E6C-5583-4883-BD6F-9B9323FF2A51}">
      <dgm:prSet phldrT="[Text]" custT="1"/>
      <dgm:spPr/>
      <dgm:t>
        <a:bodyPr/>
        <a:lstStyle/>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With Quality Assurance it became apparent that </a:t>
          </a:r>
          <a:r>
            <a:rPr lang="en-US" sz="1600" b="1" dirty="0"/>
            <a:t>problems could be identified and solve</a:t>
          </a:r>
          <a:r>
            <a:rPr lang="en-US" sz="1600" dirty="0"/>
            <a:t>d so room for </a:t>
          </a:r>
          <a:r>
            <a:rPr lang="en-US" sz="1600" b="1" dirty="0"/>
            <a:t>continuous improvement </a:t>
          </a:r>
          <a:r>
            <a:rPr lang="en-US" sz="1600" dirty="0"/>
            <a:t>was created. In CQI things in an organization are looked at how they can be improved</a:t>
          </a:r>
        </a:p>
      </dgm:t>
    </dgm:pt>
    <dgm:pt modelId="{AB68C00A-6BD5-45C5-93CA-346258E17B28}" type="parTrans" cxnId="{2ABF4171-F5CC-4662-9F76-9CE291193CC2}">
      <dgm:prSet/>
      <dgm:spPr/>
      <dgm:t>
        <a:bodyPr/>
        <a:lstStyle/>
        <a:p>
          <a:endParaRPr lang="en-US" sz="1600"/>
        </a:p>
      </dgm:t>
    </dgm:pt>
    <dgm:pt modelId="{6BAFCC19-AA8B-4704-9BB7-03DB43B86ED3}" type="sibTrans" cxnId="{2ABF4171-F5CC-4662-9F76-9CE291193CC2}">
      <dgm:prSet/>
      <dgm:spPr/>
      <dgm:t>
        <a:bodyPr/>
        <a:lstStyle/>
        <a:p>
          <a:endParaRPr lang="en-US" sz="1600"/>
        </a:p>
      </dgm:t>
    </dgm:pt>
    <dgm:pt modelId="{9296522C-4F54-4E4D-8438-7E060992069F}">
      <dgm:prSet phldrT="[Text]" custT="1"/>
      <dgm:spPr/>
      <dgm:t>
        <a:bodyPr/>
        <a:lstStyle/>
        <a:p>
          <a:endParaRPr lang="en-US" sz="1600" dirty="0"/>
        </a:p>
        <a:p>
          <a:endParaRPr lang="en-US" sz="1600" dirty="0"/>
        </a:p>
        <a:p>
          <a:endParaRPr lang="en-US" sz="1600" dirty="0"/>
        </a:p>
        <a:p>
          <a:endParaRPr lang="en-US" sz="1600" dirty="0"/>
        </a:p>
        <a:p>
          <a:r>
            <a:rPr lang="en-US" sz="1600" dirty="0"/>
            <a:t>Concept supported by QC, QA, and CQI. It should be </a:t>
          </a:r>
          <a:r>
            <a:rPr lang="en-US" sz="1600" b="1" dirty="0"/>
            <a:t>implemented by complementing it with CQI all across the organization</a:t>
          </a:r>
        </a:p>
      </dgm:t>
    </dgm:pt>
    <dgm:pt modelId="{969948DD-BBA7-47ED-94A2-6E1126A4C03F}" type="parTrans" cxnId="{558C1076-B6D9-4468-B2D0-63EC9F438FA1}">
      <dgm:prSet/>
      <dgm:spPr/>
      <dgm:t>
        <a:bodyPr/>
        <a:lstStyle/>
        <a:p>
          <a:endParaRPr lang="en-US" sz="1600"/>
        </a:p>
      </dgm:t>
    </dgm:pt>
    <dgm:pt modelId="{A3D779AF-B029-4852-B39E-13255D53C1F0}" type="sibTrans" cxnId="{558C1076-B6D9-4468-B2D0-63EC9F438FA1}">
      <dgm:prSet/>
      <dgm:spPr/>
      <dgm:t>
        <a:bodyPr/>
        <a:lstStyle/>
        <a:p>
          <a:endParaRPr lang="en-US" sz="1600"/>
        </a:p>
      </dgm:t>
    </dgm:pt>
    <dgm:pt modelId="{E7819864-F0FF-45A3-80A7-B755F8EB64D5}" type="pres">
      <dgm:prSet presAssocID="{E56022E7-7B55-4FBD-A507-9A8A09DB6628}" presName="theList" presStyleCnt="0">
        <dgm:presLayoutVars>
          <dgm:dir/>
          <dgm:animLvl val="lvl"/>
          <dgm:resizeHandles val="exact"/>
        </dgm:presLayoutVars>
      </dgm:prSet>
      <dgm:spPr/>
    </dgm:pt>
    <dgm:pt modelId="{21606A77-8030-48C5-A8D5-C4506BE66EFA}" type="pres">
      <dgm:prSet presAssocID="{75D389E6-09CD-45E0-9EC6-9017647834D9}" presName="compNode" presStyleCnt="0"/>
      <dgm:spPr/>
    </dgm:pt>
    <dgm:pt modelId="{A3464FDB-A4E0-430D-A5FD-8473AF9C310F}" type="pres">
      <dgm:prSet presAssocID="{75D389E6-09CD-45E0-9EC6-9017647834D9}" presName="aNode" presStyleLbl="bgShp" presStyleIdx="0" presStyleCnt="4"/>
      <dgm:spPr/>
    </dgm:pt>
    <dgm:pt modelId="{D09DF12C-D217-488F-8E54-3C353A388445}" type="pres">
      <dgm:prSet presAssocID="{75D389E6-09CD-45E0-9EC6-9017647834D9}" presName="textNode" presStyleLbl="bgShp" presStyleIdx="0" presStyleCnt="4"/>
      <dgm:spPr/>
    </dgm:pt>
    <dgm:pt modelId="{31DBDB65-C8B2-4FF3-B0A4-B63362A92CD9}" type="pres">
      <dgm:prSet presAssocID="{75D389E6-09CD-45E0-9EC6-9017647834D9}" presName="compChildNode" presStyleCnt="0"/>
      <dgm:spPr/>
    </dgm:pt>
    <dgm:pt modelId="{12791CF5-6F37-4FD6-92D7-9F41C6CAA0EB}" type="pres">
      <dgm:prSet presAssocID="{75D389E6-09CD-45E0-9EC6-9017647834D9}" presName="theInnerList" presStyleCnt="0"/>
      <dgm:spPr/>
    </dgm:pt>
    <dgm:pt modelId="{B00345FF-03DB-4D4F-9E84-87906F974D40}" type="pres">
      <dgm:prSet presAssocID="{75D389E6-09CD-45E0-9EC6-9017647834D9}" presName="aSpace" presStyleCnt="0"/>
      <dgm:spPr/>
    </dgm:pt>
    <dgm:pt modelId="{B1DDD818-83A4-432F-B74F-33FA21BA906D}" type="pres">
      <dgm:prSet presAssocID="{B62AED50-8511-4ACA-9A7B-F7F25A90558E}" presName="compNode" presStyleCnt="0"/>
      <dgm:spPr/>
    </dgm:pt>
    <dgm:pt modelId="{D782C023-C788-4088-827F-3E6E853D69C7}" type="pres">
      <dgm:prSet presAssocID="{B62AED50-8511-4ACA-9A7B-F7F25A90558E}" presName="aNode" presStyleLbl="bgShp" presStyleIdx="1" presStyleCnt="4"/>
      <dgm:spPr/>
    </dgm:pt>
    <dgm:pt modelId="{A28A0D76-15E2-41E1-B14E-23DA22FB2D4F}" type="pres">
      <dgm:prSet presAssocID="{B62AED50-8511-4ACA-9A7B-F7F25A90558E}" presName="textNode" presStyleLbl="bgShp" presStyleIdx="1" presStyleCnt="4"/>
      <dgm:spPr/>
    </dgm:pt>
    <dgm:pt modelId="{544B4ACC-712D-46F8-90BC-072A997DD780}" type="pres">
      <dgm:prSet presAssocID="{B62AED50-8511-4ACA-9A7B-F7F25A90558E}" presName="compChildNode" presStyleCnt="0"/>
      <dgm:spPr/>
    </dgm:pt>
    <dgm:pt modelId="{F697FCFA-05FD-42F3-8C68-8513429CBB3A}" type="pres">
      <dgm:prSet presAssocID="{B62AED50-8511-4ACA-9A7B-F7F25A90558E}" presName="theInnerList" presStyleCnt="0"/>
      <dgm:spPr/>
    </dgm:pt>
    <dgm:pt modelId="{B4BABB02-0BE0-4580-974F-E8FDF8A3774B}" type="pres">
      <dgm:prSet presAssocID="{B62AED50-8511-4ACA-9A7B-F7F25A90558E}" presName="aSpace" presStyleCnt="0"/>
      <dgm:spPr/>
    </dgm:pt>
    <dgm:pt modelId="{38D46E58-46A8-4620-8B2E-8EE261751390}" type="pres">
      <dgm:prSet presAssocID="{08F70E6C-5583-4883-BD6F-9B9323FF2A51}" presName="compNode" presStyleCnt="0"/>
      <dgm:spPr/>
    </dgm:pt>
    <dgm:pt modelId="{AB294FA3-860F-45DE-BBF8-F070F3268558}" type="pres">
      <dgm:prSet presAssocID="{08F70E6C-5583-4883-BD6F-9B9323FF2A51}" presName="aNode" presStyleLbl="bgShp" presStyleIdx="2" presStyleCnt="4"/>
      <dgm:spPr/>
    </dgm:pt>
    <dgm:pt modelId="{5DC44222-9983-48EE-867F-5F6B2E8FDFFA}" type="pres">
      <dgm:prSet presAssocID="{08F70E6C-5583-4883-BD6F-9B9323FF2A51}" presName="textNode" presStyleLbl="bgShp" presStyleIdx="2" presStyleCnt="4"/>
      <dgm:spPr/>
    </dgm:pt>
    <dgm:pt modelId="{82490007-5D4F-4EB4-90CB-DA4E0F8ED815}" type="pres">
      <dgm:prSet presAssocID="{08F70E6C-5583-4883-BD6F-9B9323FF2A51}" presName="compChildNode" presStyleCnt="0"/>
      <dgm:spPr/>
    </dgm:pt>
    <dgm:pt modelId="{ED7E4FC5-4536-41F9-A513-119A19180BAD}" type="pres">
      <dgm:prSet presAssocID="{08F70E6C-5583-4883-BD6F-9B9323FF2A51}" presName="theInnerList" presStyleCnt="0"/>
      <dgm:spPr/>
    </dgm:pt>
    <dgm:pt modelId="{DC5117F1-325F-423F-A6A0-17364AE3371A}" type="pres">
      <dgm:prSet presAssocID="{08F70E6C-5583-4883-BD6F-9B9323FF2A51}" presName="aSpace" presStyleCnt="0"/>
      <dgm:spPr/>
    </dgm:pt>
    <dgm:pt modelId="{E2DB2FD8-D104-463E-BC58-354AB0F95D78}" type="pres">
      <dgm:prSet presAssocID="{9296522C-4F54-4E4D-8438-7E060992069F}" presName="compNode" presStyleCnt="0"/>
      <dgm:spPr/>
    </dgm:pt>
    <dgm:pt modelId="{3B9B0A2C-208A-4E50-99AC-0D18D27DB4A3}" type="pres">
      <dgm:prSet presAssocID="{9296522C-4F54-4E4D-8438-7E060992069F}" presName="aNode" presStyleLbl="bgShp" presStyleIdx="3" presStyleCnt="4"/>
      <dgm:spPr/>
    </dgm:pt>
    <dgm:pt modelId="{0165CADE-AAF0-4D94-8379-3203FE7FA0E4}" type="pres">
      <dgm:prSet presAssocID="{9296522C-4F54-4E4D-8438-7E060992069F}" presName="textNode" presStyleLbl="bgShp" presStyleIdx="3" presStyleCnt="4"/>
      <dgm:spPr/>
    </dgm:pt>
    <dgm:pt modelId="{8BCC0B6C-0385-415B-86AF-E13462F5275F}" type="pres">
      <dgm:prSet presAssocID="{9296522C-4F54-4E4D-8438-7E060992069F}" presName="compChildNode" presStyleCnt="0"/>
      <dgm:spPr/>
    </dgm:pt>
    <dgm:pt modelId="{5DFBDB32-27E6-4FB1-9D20-9AC053E438E9}" type="pres">
      <dgm:prSet presAssocID="{9296522C-4F54-4E4D-8438-7E060992069F}" presName="theInnerList" presStyleCnt="0"/>
      <dgm:spPr/>
    </dgm:pt>
  </dgm:ptLst>
  <dgm:cxnLst>
    <dgm:cxn modelId="{395B0A1A-0B58-44C7-9AC6-149436572279}" srcId="{E56022E7-7B55-4FBD-A507-9A8A09DB6628}" destId="{B62AED50-8511-4ACA-9A7B-F7F25A90558E}" srcOrd="1" destOrd="0" parTransId="{68547767-DD2D-439B-A47D-9B638F00A773}" sibTransId="{F61DF630-33F6-4DC9-A208-2A72106D389B}"/>
    <dgm:cxn modelId="{B168881B-B08E-4D27-BC2C-BE7E1CE4D81D}" type="presOf" srcId="{B62AED50-8511-4ACA-9A7B-F7F25A90558E}" destId="{A28A0D76-15E2-41E1-B14E-23DA22FB2D4F}" srcOrd="1" destOrd="0" presId="urn:microsoft.com/office/officeart/2005/8/layout/lProcess2"/>
    <dgm:cxn modelId="{558C1076-B6D9-4468-B2D0-63EC9F438FA1}" srcId="{E56022E7-7B55-4FBD-A507-9A8A09DB6628}" destId="{9296522C-4F54-4E4D-8438-7E060992069F}" srcOrd="3" destOrd="0" parTransId="{969948DD-BBA7-47ED-94A2-6E1126A4C03F}" sibTransId="{A3D779AF-B029-4852-B39E-13255D53C1F0}"/>
    <dgm:cxn modelId="{9FC0F50F-BCB1-4CA3-B834-5B499D387F1D}" type="presOf" srcId="{9296522C-4F54-4E4D-8438-7E060992069F}" destId="{3B9B0A2C-208A-4E50-99AC-0D18D27DB4A3}" srcOrd="0" destOrd="0" presId="urn:microsoft.com/office/officeart/2005/8/layout/lProcess2"/>
    <dgm:cxn modelId="{CA352CAA-874F-4EB6-BB06-5F725C53C12E}" type="presOf" srcId="{75D389E6-09CD-45E0-9EC6-9017647834D9}" destId="{A3464FDB-A4E0-430D-A5FD-8473AF9C310F}" srcOrd="0" destOrd="0" presId="urn:microsoft.com/office/officeart/2005/8/layout/lProcess2"/>
    <dgm:cxn modelId="{81A41E11-EDCB-4C1D-9A04-75DDAE616335}" type="presOf" srcId="{E56022E7-7B55-4FBD-A507-9A8A09DB6628}" destId="{E7819864-F0FF-45A3-80A7-B755F8EB64D5}" srcOrd="0" destOrd="0" presId="urn:microsoft.com/office/officeart/2005/8/layout/lProcess2"/>
    <dgm:cxn modelId="{47529702-E46D-47C8-882B-7DD3BF5D9103}" type="presOf" srcId="{75D389E6-09CD-45E0-9EC6-9017647834D9}" destId="{D09DF12C-D217-488F-8E54-3C353A388445}" srcOrd="1" destOrd="0" presId="urn:microsoft.com/office/officeart/2005/8/layout/lProcess2"/>
    <dgm:cxn modelId="{EC8E9B3B-8719-4939-B92D-15F57ADCC4AB}" type="presOf" srcId="{B62AED50-8511-4ACA-9A7B-F7F25A90558E}" destId="{D782C023-C788-4088-827F-3E6E853D69C7}" srcOrd="0" destOrd="0" presId="urn:microsoft.com/office/officeart/2005/8/layout/lProcess2"/>
    <dgm:cxn modelId="{2ABF4171-F5CC-4662-9F76-9CE291193CC2}" srcId="{E56022E7-7B55-4FBD-A507-9A8A09DB6628}" destId="{08F70E6C-5583-4883-BD6F-9B9323FF2A51}" srcOrd="2" destOrd="0" parTransId="{AB68C00A-6BD5-45C5-93CA-346258E17B28}" sibTransId="{6BAFCC19-AA8B-4704-9BB7-03DB43B86ED3}"/>
    <dgm:cxn modelId="{2C5E11A8-36DB-4118-8ABC-5800EC3E4188}" type="presOf" srcId="{9296522C-4F54-4E4D-8438-7E060992069F}" destId="{0165CADE-AAF0-4D94-8379-3203FE7FA0E4}" srcOrd="1" destOrd="0" presId="urn:microsoft.com/office/officeart/2005/8/layout/lProcess2"/>
    <dgm:cxn modelId="{F23EBBF4-6A82-48E0-A9A1-0503BF1D0182}" type="presOf" srcId="{08F70E6C-5583-4883-BD6F-9B9323FF2A51}" destId="{5DC44222-9983-48EE-867F-5F6B2E8FDFFA}" srcOrd="1" destOrd="0" presId="urn:microsoft.com/office/officeart/2005/8/layout/lProcess2"/>
    <dgm:cxn modelId="{187A93F5-04F2-4398-9BF6-A17E87C97D63}" type="presOf" srcId="{08F70E6C-5583-4883-BD6F-9B9323FF2A51}" destId="{AB294FA3-860F-45DE-BBF8-F070F3268558}" srcOrd="0" destOrd="0" presId="urn:microsoft.com/office/officeart/2005/8/layout/lProcess2"/>
    <dgm:cxn modelId="{580B2909-8CB7-4D7B-AFA6-9281D1CEFD49}" srcId="{E56022E7-7B55-4FBD-A507-9A8A09DB6628}" destId="{75D389E6-09CD-45E0-9EC6-9017647834D9}" srcOrd="0" destOrd="0" parTransId="{D626603D-0239-4E16-95DE-B2737405AF23}" sibTransId="{7A32E999-7381-42EC-9A4E-81E3E95E2106}"/>
    <dgm:cxn modelId="{F54AA68C-C11F-4E98-BA58-2C84CCBCC443}" type="presParOf" srcId="{E7819864-F0FF-45A3-80A7-B755F8EB64D5}" destId="{21606A77-8030-48C5-A8D5-C4506BE66EFA}" srcOrd="0" destOrd="0" presId="urn:microsoft.com/office/officeart/2005/8/layout/lProcess2"/>
    <dgm:cxn modelId="{FAA90A0B-8136-4E5F-9E1D-68D05B6ACF26}" type="presParOf" srcId="{21606A77-8030-48C5-A8D5-C4506BE66EFA}" destId="{A3464FDB-A4E0-430D-A5FD-8473AF9C310F}" srcOrd="0" destOrd="0" presId="urn:microsoft.com/office/officeart/2005/8/layout/lProcess2"/>
    <dgm:cxn modelId="{B7C35B76-9013-4728-AC94-E95A86D2076F}" type="presParOf" srcId="{21606A77-8030-48C5-A8D5-C4506BE66EFA}" destId="{D09DF12C-D217-488F-8E54-3C353A388445}" srcOrd="1" destOrd="0" presId="urn:microsoft.com/office/officeart/2005/8/layout/lProcess2"/>
    <dgm:cxn modelId="{84CAD38C-97F4-4A09-BEA3-22E1245C8D9C}" type="presParOf" srcId="{21606A77-8030-48C5-A8D5-C4506BE66EFA}" destId="{31DBDB65-C8B2-4FF3-B0A4-B63362A92CD9}" srcOrd="2" destOrd="0" presId="urn:microsoft.com/office/officeart/2005/8/layout/lProcess2"/>
    <dgm:cxn modelId="{9590930A-BC52-478A-98E6-CCB0249147EE}" type="presParOf" srcId="{31DBDB65-C8B2-4FF3-B0A4-B63362A92CD9}" destId="{12791CF5-6F37-4FD6-92D7-9F41C6CAA0EB}" srcOrd="0" destOrd="0" presId="urn:microsoft.com/office/officeart/2005/8/layout/lProcess2"/>
    <dgm:cxn modelId="{21FE1299-D09D-4442-A84C-591A0A234C01}" type="presParOf" srcId="{E7819864-F0FF-45A3-80A7-B755F8EB64D5}" destId="{B00345FF-03DB-4D4F-9E84-87906F974D40}" srcOrd="1" destOrd="0" presId="urn:microsoft.com/office/officeart/2005/8/layout/lProcess2"/>
    <dgm:cxn modelId="{6F89D197-5D3C-4FEA-9F24-987089E8CE3C}" type="presParOf" srcId="{E7819864-F0FF-45A3-80A7-B755F8EB64D5}" destId="{B1DDD818-83A4-432F-B74F-33FA21BA906D}" srcOrd="2" destOrd="0" presId="urn:microsoft.com/office/officeart/2005/8/layout/lProcess2"/>
    <dgm:cxn modelId="{E5CFCB03-0D72-48AA-A8F6-A4EACFA958B9}" type="presParOf" srcId="{B1DDD818-83A4-432F-B74F-33FA21BA906D}" destId="{D782C023-C788-4088-827F-3E6E853D69C7}" srcOrd="0" destOrd="0" presId="urn:microsoft.com/office/officeart/2005/8/layout/lProcess2"/>
    <dgm:cxn modelId="{8E4DA94A-5FD1-44F5-8C8A-82C926E7D0E1}" type="presParOf" srcId="{B1DDD818-83A4-432F-B74F-33FA21BA906D}" destId="{A28A0D76-15E2-41E1-B14E-23DA22FB2D4F}" srcOrd="1" destOrd="0" presId="urn:microsoft.com/office/officeart/2005/8/layout/lProcess2"/>
    <dgm:cxn modelId="{3AB9AEDE-F956-4706-986E-F50D20C1BEF9}" type="presParOf" srcId="{B1DDD818-83A4-432F-B74F-33FA21BA906D}" destId="{544B4ACC-712D-46F8-90BC-072A997DD780}" srcOrd="2" destOrd="0" presId="urn:microsoft.com/office/officeart/2005/8/layout/lProcess2"/>
    <dgm:cxn modelId="{0B8C2EF5-4B3B-42BD-A653-7F9B135C7A3A}" type="presParOf" srcId="{544B4ACC-712D-46F8-90BC-072A997DD780}" destId="{F697FCFA-05FD-42F3-8C68-8513429CBB3A}" srcOrd="0" destOrd="0" presId="urn:microsoft.com/office/officeart/2005/8/layout/lProcess2"/>
    <dgm:cxn modelId="{664B3C7E-6101-4EA3-B25B-CF4066CFA2B1}" type="presParOf" srcId="{E7819864-F0FF-45A3-80A7-B755F8EB64D5}" destId="{B4BABB02-0BE0-4580-974F-E8FDF8A3774B}" srcOrd="3" destOrd="0" presId="urn:microsoft.com/office/officeart/2005/8/layout/lProcess2"/>
    <dgm:cxn modelId="{E712254D-C51F-4565-B9A5-AE3B742B9379}" type="presParOf" srcId="{E7819864-F0FF-45A3-80A7-B755F8EB64D5}" destId="{38D46E58-46A8-4620-8B2E-8EE261751390}" srcOrd="4" destOrd="0" presId="urn:microsoft.com/office/officeart/2005/8/layout/lProcess2"/>
    <dgm:cxn modelId="{7E4012E4-C054-4E45-B220-139670722BAE}" type="presParOf" srcId="{38D46E58-46A8-4620-8B2E-8EE261751390}" destId="{AB294FA3-860F-45DE-BBF8-F070F3268558}" srcOrd="0" destOrd="0" presId="urn:microsoft.com/office/officeart/2005/8/layout/lProcess2"/>
    <dgm:cxn modelId="{25483409-9EA2-4BA2-9D1B-B3FB40D23C1C}" type="presParOf" srcId="{38D46E58-46A8-4620-8B2E-8EE261751390}" destId="{5DC44222-9983-48EE-867F-5F6B2E8FDFFA}" srcOrd="1" destOrd="0" presId="urn:microsoft.com/office/officeart/2005/8/layout/lProcess2"/>
    <dgm:cxn modelId="{639003D9-A69D-4270-BD0A-529C7086345E}" type="presParOf" srcId="{38D46E58-46A8-4620-8B2E-8EE261751390}" destId="{82490007-5D4F-4EB4-90CB-DA4E0F8ED815}" srcOrd="2" destOrd="0" presId="urn:microsoft.com/office/officeart/2005/8/layout/lProcess2"/>
    <dgm:cxn modelId="{755D826A-828C-4A2C-BA33-40AF693793FC}" type="presParOf" srcId="{82490007-5D4F-4EB4-90CB-DA4E0F8ED815}" destId="{ED7E4FC5-4536-41F9-A513-119A19180BAD}" srcOrd="0" destOrd="0" presId="urn:microsoft.com/office/officeart/2005/8/layout/lProcess2"/>
    <dgm:cxn modelId="{9F5D826B-5E93-423B-870E-9CCB9ED8F414}" type="presParOf" srcId="{E7819864-F0FF-45A3-80A7-B755F8EB64D5}" destId="{DC5117F1-325F-423F-A6A0-17364AE3371A}" srcOrd="5" destOrd="0" presId="urn:microsoft.com/office/officeart/2005/8/layout/lProcess2"/>
    <dgm:cxn modelId="{1E1A6355-AD1E-4C7C-84DB-D3515055C8CC}" type="presParOf" srcId="{E7819864-F0FF-45A3-80A7-B755F8EB64D5}" destId="{E2DB2FD8-D104-463E-BC58-354AB0F95D78}" srcOrd="6" destOrd="0" presId="urn:microsoft.com/office/officeart/2005/8/layout/lProcess2"/>
    <dgm:cxn modelId="{4BD5569B-40F1-4AAE-8F53-4C4DA87AC924}" type="presParOf" srcId="{E2DB2FD8-D104-463E-BC58-354AB0F95D78}" destId="{3B9B0A2C-208A-4E50-99AC-0D18D27DB4A3}" srcOrd="0" destOrd="0" presId="urn:microsoft.com/office/officeart/2005/8/layout/lProcess2"/>
    <dgm:cxn modelId="{8AE3BB00-C5D5-447A-8644-C71A0E25919C}" type="presParOf" srcId="{E2DB2FD8-D104-463E-BC58-354AB0F95D78}" destId="{0165CADE-AAF0-4D94-8379-3203FE7FA0E4}" srcOrd="1" destOrd="0" presId="urn:microsoft.com/office/officeart/2005/8/layout/lProcess2"/>
    <dgm:cxn modelId="{18105048-EB84-4B64-BDAD-B7E6F9959174}" type="presParOf" srcId="{E2DB2FD8-D104-463E-BC58-354AB0F95D78}" destId="{8BCC0B6C-0385-415B-86AF-E13462F5275F}" srcOrd="2" destOrd="0" presId="urn:microsoft.com/office/officeart/2005/8/layout/lProcess2"/>
    <dgm:cxn modelId="{2D997B73-9168-4CD5-8704-4A24579EC266}" type="presParOf" srcId="{8BCC0B6C-0385-415B-86AF-E13462F5275F}" destId="{5DFBDB32-27E6-4FB1-9D20-9AC053E438E9}" srcOrd="0" destOrd="0" presId="urn:microsoft.com/office/officeart/2005/8/layout/lProcess2"/>
  </dgm:cxnLst>
  <dgm:bg>
    <a:solidFill>
      <a:schemeClr val="accent6">
        <a:lumMod val="40000"/>
        <a:lumOff val="60000"/>
      </a:schemeClr>
    </a:solid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75CA562-ACF7-AA45-AEDD-070D89FED6E1}" type="doc">
      <dgm:prSet loTypeId="urn:microsoft.com/office/officeart/2005/8/layout/hList1" loCatId="list" qsTypeId="urn:microsoft.com/office/officeart/2005/8/quickstyle/3D1" qsCatId="3D" csTypeId="urn:microsoft.com/office/officeart/2005/8/colors/colorful4" csCatId="colorful" phldr="1"/>
      <dgm:spPr/>
      <dgm:t>
        <a:bodyPr/>
        <a:lstStyle/>
        <a:p>
          <a:endParaRPr lang="en-US"/>
        </a:p>
      </dgm:t>
    </dgm:pt>
    <dgm:pt modelId="{FBCC7478-E50A-5346-9E25-B4A16DB7944D}">
      <dgm:prSet phldrT="[Text]"/>
      <dgm:spPr/>
      <dgm:t>
        <a:bodyPr/>
        <a:lstStyle/>
        <a:p>
          <a:pPr algn="ctr"/>
          <a:r>
            <a:rPr lang="en-US"/>
            <a:t>Internal Benchmarking</a:t>
          </a:r>
          <a:endParaRPr lang="en-US" dirty="0"/>
        </a:p>
      </dgm:t>
    </dgm:pt>
    <dgm:pt modelId="{F49FB6D6-06D7-4F42-A166-463F438FF408}" type="parTrans" cxnId="{10773784-897B-2A47-920D-90A3360501E9}">
      <dgm:prSet/>
      <dgm:spPr/>
      <dgm:t>
        <a:bodyPr/>
        <a:lstStyle/>
        <a:p>
          <a:pPr algn="ctr"/>
          <a:endParaRPr lang="en-US"/>
        </a:p>
      </dgm:t>
    </dgm:pt>
    <dgm:pt modelId="{E8522E31-8512-FA42-9FA1-EB950780C513}" type="sibTrans" cxnId="{10773784-897B-2A47-920D-90A3360501E9}">
      <dgm:prSet/>
      <dgm:spPr/>
      <dgm:t>
        <a:bodyPr/>
        <a:lstStyle/>
        <a:p>
          <a:pPr algn="ctr"/>
          <a:endParaRPr lang="en-US"/>
        </a:p>
      </dgm:t>
    </dgm:pt>
    <dgm:pt modelId="{FE3BCA9A-8FD1-1E47-B28C-8F38D56DACC7}">
      <dgm:prSet phldrT="[Text]"/>
      <dgm:spPr/>
      <dgm:t>
        <a:bodyPr/>
        <a:lstStyle/>
        <a:p>
          <a:pPr algn="ctr"/>
          <a:r>
            <a:rPr lang="en-US" dirty="0"/>
            <a:t>External Benchmarking</a:t>
          </a:r>
        </a:p>
      </dgm:t>
    </dgm:pt>
    <dgm:pt modelId="{014B6904-DF07-7242-AE40-70551266BA86}" type="parTrans" cxnId="{035A7CC4-55AD-B24B-9B81-972D36E1A3D3}">
      <dgm:prSet/>
      <dgm:spPr/>
      <dgm:t>
        <a:bodyPr/>
        <a:lstStyle/>
        <a:p>
          <a:pPr algn="ctr"/>
          <a:endParaRPr lang="en-US"/>
        </a:p>
      </dgm:t>
    </dgm:pt>
    <dgm:pt modelId="{5C5D591E-65DD-AE41-97DE-A88DE565D7F2}" type="sibTrans" cxnId="{035A7CC4-55AD-B24B-9B81-972D36E1A3D3}">
      <dgm:prSet/>
      <dgm:spPr/>
      <dgm:t>
        <a:bodyPr/>
        <a:lstStyle/>
        <a:p>
          <a:pPr algn="ctr"/>
          <a:endParaRPr lang="en-US"/>
        </a:p>
      </dgm:t>
    </dgm:pt>
    <dgm:pt modelId="{05B0F748-A336-134E-A24E-926EA3839796}">
      <dgm:prSet phldrT="[Text]"/>
      <dgm:spPr/>
      <dgm:t>
        <a:bodyPr/>
        <a:lstStyle/>
        <a:p>
          <a:pPr algn="ctr"/>
          <a:r>
            <a:rPr lang="en-US" dirty="0"/>
            <a:t>Process of comparing an organization’s performance and productivity with those of other comparable organizations</a:t>
          </a:r>
        </a:p>
      </dgm:t>
    </dgm:pt>
    <dgm:pt modelId="{14501942-35E5-F844-9765-C0B61264D6FF}" type="parTrans" cxnId="{337C82FE-F951-7147-A93E-641DE41F9CF9}">
      <dgm:prSet/>
      <dgm:spPr/>
      <dgm:t>
        <a:bodyPr/>
        <a:lstStyle/>
        <a:p>
          <a:pPr algn="ctr"/>
          <a:endParaRPr lang="en-US"/>
        </a:p>
      </dgm:t>
    </dgm:pt>
    <dgm:pt modelId="{03E7B7AC-685F-EE4D-9E61-5CE3D4994D66}" type="sibTrans" cxnId="{337C82FE-F951-7147-A93E-641DE41F9CF9}">
      <dgm:prSet/>
      <dgm:spPr/>
      <dgm:t>
        <a:bodyPr/>
        <a:lstStyle/>
        <a:p>
          <a:pPr algn="ctr"/>
          <a:endParaRPr lang="en-US"/>
        </a:p>
      </dgm:t>
    </dgm:pt>
    <dgm:pt modelId="{D4ADFE1D-4C85-2448-918C-758605C5EA38}">
      <dgm:prSet phldrT="[Text]"/>
      <dgm:spPr/>
      <dgm:t>
        <a:bodyPr/>
        <a:lstStyle/>
        <a:p>
          <a:pPr algn="ctr"/>
          <a:r>
            <a:rPr lang="en-US" dirty="0"/>
            <a:t>Comparing an organization’s current data on productivity with its own past records</a:t>
          </a:r>
        </a:p>
      </dgm:t>
    </dgm:pt>
    <dgm:pt modelId="{84646C0C-6168-8342-851E-C0ACEC840EF8}" type="sibTrans" cxnId="{E6B0F619-F5C5-964E-86BB-52BD98A79D5C}">
      <dgm:prSet/>
      <dgm:spPr/>
      <dgm:t>
        <a:bodyPr/>
        <a:lstStyle/>
        <a:p>
          <a:pPr algn="ctr"/>
          <a:endParaRPr lang="en-US"/>
        </a:p>
      </dgm:t>
    </dgm:pt>
    <dgm:pt modelId="{1B7BD7FC-DF3B-2049-91C9-8A567CAB3994}" type="parTrans" cxnId="{E6B0F619-F5C5-964E-86BB-52BD98A79D5C}">
      <dgm:prSet/>
      <dgm:spPr/>
      <dgm:t>
        <a:bodyPr/>
        <a:lstStyle/>
        <a:p>
          <a:pPr algn="ctr"/>
          <a:endParaRPr lang="en-US"/>
        </a:p>
      </dgm:t>
    </dgm:pt>
    <dgm:pt modelId="{B5C51C2F-525B-9A4D-9572-C830A36A8F14}" type="pres">
      <dgm:prSet presAssocID="{075CA562-ACF7-AA45-AEDD-070D89FED6E1}" presName="Name0" presStyleCnt="0">
        <dgm:presLayoutVars>
          <dgm:dir/>
          <dgm:animLvl val="lvl"/>
          <dgm:resizeHandles val="exact"/>
        </dgm:presLayoutVars>
      </dgm:prSet>
      <dgm:spPr/>
    </dgm:pt>
    <dgm:pt modelId="{A574F3A6-E185-D84E-BE7A-40FDA15B2FB0}" type="pres">
      <dgm:prSet presAssocID="{FBCC7478-E50A-5346-9E25-B4A16DB7944D}" presName="composite" presStyleCnt="0"/>
      <dgm:spPr/>
    </dgm:pt>
    <dgm:pt modelId="{DD3E042C-EE61-FA40-ABEA-01B922006307}" type="pres">
      <dgm:prSet presAssocID="{FBCC7478-E50A-5346-9E25-B4A16DB7944D}" presName="parTx" presStyleLbl="alignNode1" presStyleIdx="0" presStyleCnt="2">
        <dgm:presLayoutVars>
          <dgm:chMax val="0"/>
          <dgm:chPref val="0"/>
          <dgm:bulletEnabled val="1"/>
        </dgm:presLayoutVars>
      </dgm:prSet>
      <dgm:spPr/>
    </dgm:pt>
    <dgm:pt modelId="{2A702EFB-861E-A842-B48C-99FAD1DD3C5E}" type="pres">
      <dgm:prSet presAssocID="{FBCC7478-E50A-5346-9E25-B4A16DB7944D}" presName="desTx" presStyleLbl="alignAccFollowNode1" presStyleIdx="0" presStyleCnt="2">
        <dgm:presLayoutVars>
          <dgm:bulletEnabled val="1"/>
        </dgm:presLayoutVars>
      </dgm:prSet>
      <dgm:spPr/>
    </dgm:pt>
    <dgm:pt modelId="{E8EC250B-D8F5-624F-9071-01ACA334D5E2}" type="pres">
      <dgm:prSet presAssocID="{E8522E31-8512-FA42-9FA1-EB950780C513}" presName="space" presStyleCnt="0"/>
      <dgm:spPr/>
    </dgm:pt>
    <dgm:pt modelId="{493A8FA1-5E89-1943-94C2-17C9C8BB7654}" type="pres">
      <dgm:prSet presAssocID="{FE3BCA9A-8FD1-1E47-B28C-8F38D56DACC7}" presName="composite" presStyleCnt="0"/>
      <dgm:spPr/>
    </dgm:pt>
    <dgm:pt modelId="{28291267-1606-554E-A3F6-38D4ECDAEF6C}" type="pres">
      <dgm:prSet presAssocID="{FE3BCA9A-8FD1-1E47-B28C-8F38D56DACC7}" presName="parTx" presStyleLbl="alignNode1" presStyleIdx="1" presStyleCnt="2">
        <dgm:presLayoutVars>
          <dgm:chMax val="0"/>
          <dgm:chPref val="0"/>
          <dgm:bulletEnabled val="1"/>
        </dgm:presLayoutVars>
      </dgm:prSet>
      <dgm:spPr/>
    </dgm:pt>
    <dgm:pt modelId="{9B8C677F-FE4C-2640-96D5-1A40536340DC}" type="pres">
      <dgm:prSet presAssocID="{FE3BCA9A-8FD1-1E47-B28C-8F38D56DACC7}" presName="desTx" presStyleLbl="alignAccFollowNode1" presStyleIdx="1" presStyleCnt="2">
        <dgm:presLayoutVars>
          <dgm:bulletEnabled val="1"/>
        </dgm:presLayoutVars>
      </dgm:prSet>
      <dgm:spPr/>
    </dgm:pt>
  </dgm:ptLst>
  <dgm:cxnLst>
    <dgm:cxn modelId="{035A7CC4-55AD-B24B-9B81-972D36E1A3D3}" srcId="{075CA562-ACF7-AA45-AEDD-070D89FED6E1}" destId="{FE3BCA9A-8FD1-1E47-B28C-8F38D56DACC7}" srcOrd="1" destOrd="0" parTransId="{014B6904-DF07-7242-AE40-70551266BA86}" sibTransId="{5C5D591E-65DD-AE41-97DE-A88DE565D7F2}"/>
    <dgm:cxn modelId="{9BDE9BC3-1577-134F-9CA8-A8657B0391C9}" type="presOf" srcId="{D4ADFE1D-4C85-2448-918C-758605C5EA38}" destId="{2A702EFB-861E-A842-B48C-99FAD1DD3C5E}" srcOrd="0" destOrd="0" presId="urn:microsoft.com/office/officeart/2005/8/layout/hList1"/>
    <dgm:cxn modelId="{F3C7EFD9-5C51-004F-A7F8-0FBA8C78F6CD}" type="presOf" srcId="{05B0F748-A336-134E-A24E-926EA3839796}" destId="{9B8C677F-FE4C-2640-96D5-1A40536340DC}" srcOrd="0" destOrd="0" presId="urn:microsoft.com/office/officeart/2005/8/layout/hList1"/>
    <dgm:cxn modelId="{337C82FE-F951-7147-A93E-641DE41F9CF9}" srcId="{FE3BCA9A-8FD1-1E47-B28C-8F38D56DACC7}" destId="{05B0F748-A336-134E-A24E-926EA3839796}" srcOrd="0" destOrd="0" parTransId="{14501942-35E5-F844-9765-C0B61264D6FF}" sibTransId="{03E7B7AC-685F-EE4D-9E61-5CE3D4994D66}"/>
    <dgm:cxn modelId="{564F52CF-BE82-EF4A-A7FB-D035DEDAC311}" type="presOf" srcId="{FE3BCA9A-8FD1-1E47-B28C-8F38D56DACC7}" destId="{28291267-1606-554E-A3F6-38D4ECDAEF6C}" srcOrd="0" destOrd="0" presId="urn:microsoft.com/office/officeart/2005/8/layout/hList1"/>
    <dgm:cxn modelId="{F29F6351-DF16-9744-B144-E5476D007F12}" type="presOf" srcId="{075CA562-ACF7-AA45-AEDD-070D89FED6E1}" destId="{B5C51C2F-525B-9A4D-9572-C830A36A8F14}" srcOrd="0" destOrd="0" presId="urn:microsoft.com/office/officeart/2005/8/layout/hList1"/>
    <dgm:cxn modelId="{10773784-897B-2A47-920D-90A3360501E9}" srcId="{075CA562-ACF7-AA45-AEDD-070D89FED6E1}" destId="{FBCC7478-E50A-5346-9E25-B4A16DB7944D}" srcOrd="0" destOrd="0" parTransId="{F49FB6D6-06D7-4F42-A166-463F438FF408}" sibTransId="{E8522E31-8512-FA42-9FA1-EB950780C513}"/>
    <dgm:cxn modelId="{E6B0F619-F5C5-964E-86BB-52BD98A79D5C}" srcId="{FBCC7478-E50A-5346-9E25-B4A16DB7944D}" destId="{D4ADFE1D-4C85-2448-918C-758605C5EA38}" srcOrd="0" destOrd="0" parTransId="{1B7BD7FC-DF3B-2049-91C9-8A567CAB3994}" sibTransId="{84646C0C-6168-8342-851E-C0ACEC840EF8}"/>
    <dgm:cxn modelId="{BD4D822D-1548-5648-B2BD-4C5342C466E3}" type="presOf" srcId="{FBCC7478-E50A-5346-9E25-B4A16DB7944D}" destId="{DD3E042C-EE61-FA40-ABEA-01B922006307}" srcOrd="0" destOrd="0" presId="urn:microsoft.com/office/officeart/2005/8/layout/hList1"/>
    <dgm:cxn modelId="{5C2CD494-5054-D94F-B862-E2A9A3D21048}" type="presParOf" srcId="{B5C51C2F-525B-9A4D-9572-C830A36A8F14}" destId="{A574F3A6-E185-D84E-BE7A-40FDA15B2FB0}" srcOrd="0" destOrd="0" presId="urn:microsoft.com/office/officeart/2005/8/layout/hList1"/>
    <dgm:cxn modelId="{DE73F827-533D-284C-9B8B-77BEB50A3307}" type="presParOf" srcId="{A574F3A6-E185-D84E-BE7A-40FDA15B2FB0}" destId="{DD3E042C-EE61-FA40-ABEA-01B922006307}" srcOrd="0" destOrd="0" presId="urn:microsoft.com/office/officeart/2005/8/layout/hList1"/>
    <dgm:cxn modelId="{CE09CEA2-ADEB-5343-9055-5740025EC792}" type="presParOf" srcId="{A574F3A6-E185-D84E-BE7A-40FDA15B2FB0}" destId="{2A702EFB-861E-A842-B48C-99FAD1DD3C5E}" srcOrd="1" destOrd="0" presId="urn:microsoft.com/office/officeart/2005/8/layout/hList1"/>
    <dgm:cxn modelId="{A4B32C51-284D-C349-B6CF-3259E8B81837}" type="presParOf" srcId="{B5C51C2F-525B-9A4D-9572-C830A36A8F14}" destId="{E8EC250B-D8F5-624F-9071-01ACA334D5E2}" srcOrd="1" destOrd="0" presId="urn:microsoft.com/office/officeart/2005/8/layout/hList1"/>
    <dgm:cxn modelId="{459B2B98-D917-EF43-B0E5-DB813B7CC6AF}" type="presParOf" srcId="{B5C51C2F-525B-9A4D-9572-C830A36A8F14}" destId="{493A8FA1-5E89-1943-94C2-17C9C8BB7654}" srcOrd="2" destOrd="0" presId="urn:microsoft.com/office/officeart/2005/8/layout/hList1"/>
    <dgm:cxn modelId="{AB6E3723-95BF-7040-8458-D6A197C3E2BE}" type="presParOf" srcId="{493A8FA1-5E89-1943-94C2-17C9C8BB7654}" destId="{28291267-1606-554E-A3F6-38D4ECDAEF6C}" srcOrd="0" destOrd="0" presId="urn:microsoft.com/office/officeart/2005/8/layout/hList1"/>
    <dgm:cxn modelId="{C0D4203F-1B28-9E41-9226-3F67CF7FE95E}" type="presParOf" srcId="{493A8FA1-5E89-1943-94C2-17C9C8BB7654}" destId="{9B8C677F-FE4C-2640-96D5-1A40536340D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09ADAA-6D9F-5B4F-9029-DF47773CF953}">
      <dsp:nvSpPr>
        <dsp:cNvPr id="0" name=""/>
        <dsp:cNvSpPr/>
      </dsp:nvSpPr>
      <dsp:spPr>
        <a:xfrm>
          <a:off x="3433" y="1942369"/>
          <a:ext cx="3002470" cy="1200988"/>
        </a:xfrm>
        <a:prstGeom prst="homePlate">
          <a:avLst/>
        </a:prstGeom>
        <a:solidFill>
          <a:schemeClr val="accent2">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solidFill>
                <a:srgbClr val="404040"/>
              </a:solidFill>
            </a:rPr>
            <a:t>Input</a:t>
          </a:r>
        </a:p>
      </dsp:txBody>
      <dsp:txXfrm>
        <a:off x="3433" y="1942369"/>
        <a:ext cx="2702223" cy="1200988"/>
      </dsp:txXfrm>
    </dsp:sp>
    <dsp:sp modelId="{A7FD2B3A-E764-1145-8B2A-8D9546078384}">
      <dsp:nvSpPr>
        <dsp:cNvPr id="0" name=""/>
        <dsp:cNvSpPr/>
      </dsp:nvSpPr>
      <dsp:spPr>
        <a:xfrm>
          <a:off x="2405410" y="1942369"/>
          <a:ext cx="3002470" cy="1200988"/>
        </a:xfrm>
        <a:prstGeom prst="chevron">
          <a:avLst/>
        </a:prstGeom>
        <a:solidFill>
          <a:schemeClr val="accent3">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solidFill>
                <a:srgbClr val="404040"/>
              </a:solidFill>
            </a:rPr>
            <a:t>Transformation</a:t>
          </a:r>
        </a:p>
      </dsp:txBody>
      <dsp:txXfrm>
        <a:off x="3005904" y="1942369"/>
        <a:ext cx="1801482" cy="1200988"/>
      </dsp:txXfrm>
    </dsp:sp>
    <dsp:sp modelId="{7617EA3D-D5F4-994D-B380-5951B5D408C0}">
      <dsp:nvSpPr>
        <dsp:cNvPr id="0" name=""/>
        <dsp:cNvSpPr/>
      </dsp:nvSpPr>
      <dsp:spPr>
        <a:xfrm>
          <a:off x="4807386" y="1942369"/>
          <a:ext cx="3002470" cy="1200988"/>
        </a:xfrm>
        <a:prstGeom prst="chevron">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solidFill>
                <a:srgbClr val="404040"/>
              </a:solidFill>
            </a:rPr>
            <a:t>Output</a:t>
          </a:r>
        </a:p>
      </dsp:txBody>
      <dsp:txXfrm>
        <a:off x="5407880" y="1942369"/>
        <a:ext cx="1801482" cy="12009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09ADAA-6D9F-5B4F-9029-DF47773CF953}">
      <dsp:nvSpPr>
        <dsp:cNvPr id="0" name=""/>
        <dsp:cNvSpPr/>
      </dsp:nvSpPr>
      <dsp:spPr>
        <a:xfrm>
          <a:off x="6868" y="3278504"/>
          <a:ext cx="3002470" cy="1200988"/>
        </a:xfrm>
        <a:prstGeom prst="homePlate">
          <a:avLst/>
        </a:prstGeom>
        <a:solidFill>
          <a:schemeClr val="accent2">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lumMod val="75000"/>
                  <a:lumOff val="25000"/>
                </a:schemeClr>
              </a:solidFill>
            </a:rPr>
            <a:t>Resources</a:t>
          </a:r>
        </a:p>
      </dsp:txBody>
      <dsp:txXfrm>
        <a:off x="6868" y="3278504"/>
        <a:ext cx="2702223" cy="1200988"/>
      </dsp:txXfrm>
    </dsp:sp>
    <dsp:sp modelId="{A7FD2B3A-E764-1145-8B2A-8D9546078384}">
      <dsp:nvSpPr>
        <dsp:cNvPr id="0" name=""/>
        <dsp:cNvSpPr/>
      </dsp:nvSpPr>
      <dsp:spPr>
        <a:xfrm>
          <a:off x="2408844" y="3278504"/>
          <a:ext cx="3002470" cy="1200988"/>
        </a:xfrm>
        <a:prstGeom prst="chevron">
          <a:avLst/>
        </a:prstGeom>
        <a:solidFill>
          <a:schemeClr val="accent3">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lumMod val="75000"/>
                  <a:lumOff val="25000"/>
                </a:schemeClr>
              </a:solidFill>
            </a:rPr>
            <a:t>Transformation</a:t>
          </a:r>
        </a:p>
      </dsp:txBody>
      <dsp:txXfrm>
        <a:off x="3009338" y="3278504"/>
        <a:ext cx="1801482" cy="1200988"/>
      </dsp:txXfrm>
    </dsp:sp>
    <dsp:sp modelId="{7617EA3D-D5F4-994D-B380-5951B5D408C0}">
      <dsp:nvSpPr>
        <dsp:cNvPr id="0" name=""/>
        <dsp:cNvSpPr/>
      </dsp:nvSpPr>
      <dsp:spPr>
        <a:xfrm>
          <a:off x="4810820" y="3278504"/>
          <a:ext cx="3002470" cy="1200988"/>
        </a:xfrm>
        <a:prstGeom prst="chevron">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lumMod val="75000"/>
                  <a:lumOff val="25000"/>
                </a:schemeClr>
              </a:solidFill>
            </a:rPr>
            <a:t>Product</a:t>
          </a:r>
        </a:p>
      </dsp:txBody>
      <dsp:txXfrm>
        <a:off x="5411314" y="3278504"/>
        <a:ext cx="1801482" cy="12009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F73B7-07E2-42D1-8151-1DF7FCBC7B25}">
      <dsp:nvSpPr>
        <dsp:cNvPr id="0" name=""/>
        <dsp:cNvSpPr/>
      </dsp:nvSpPr>
      <dsp:spPr>
        <a:xfrm>
          <a:off x="571499" y="0"/>
          <a:ext cx="6477000" cy="2036622"/>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617700-EC87-49FC-97BE-85752EB57393}">
      <dsp:nvSpPr>
        <dsp:cNvPr id="0" name=""/>
        <dsp:cNvSpPr/>
      </dsp:nvSpPr>
      <dsp:spPr>
        <a:xfrm>
          <a:off x="4419" y="610986"/>
          <a:ext cx="1818795" cy="81464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Quality Control</a:t>
          </a:r>
        </a:p>
      </dsp:txBody>
      <dsp:txXfrm>
        <a:off x="44187" y="650754"/>
        <a:ext cx="1739259" cy="735112"/>
      </dsp:txXfrm>
    </dsp:sp>
    <dsp:sp modelId="{E077C96D-F881-4A2C-A57C-A4235C5C801B}">
      <dsp:nvSpPr>
        <dsp:cNvPr id="0" name=""/>
        <dsp:cNvSpPr/>
      </dsp:nvSpPr>
      <dsp:spPr>
        <a:xfrm>
          <a:off x="1935208" y="610986"/>
          <a:ext cx="1818795" cy="81464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Quality Assurance</a:t>
          </a:r>
        </a:p>
      </dsp:txBody>
      <dsp:txXfrm>
        <a:off x="1974976" y="650754"/>
        <a:ext cx="1739259" cy="735112"/>
      </dsp:txXfrm>
    </dsp:sp>
    <dsp:sp modelId="{8C7A1564-98AD-47B4-A84F-FA045ABEDFC3}">
      <dsp:nvSpPr>
        <dsp:cNvPr id="0" name=""/>
        <dsp:cNvSpPr/>
      </dsp:nvSpPr>
      <dsp:spPr>
        <a:xfrm>
          <a:off x="3865996" y="610986"/>
          <a:ext cx="1818795" cy="81464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Continuous Quality Improvement</a:t>
          </a:r>
        </a:p>
      </dsp:txBody>
      <dsp:txXfrm>
        <a:off x="3905764" y="650754"/>
        <a:ext cx="1739259" cy="735112"/>
      </dsp:txXfrm>
    </dsp:sp>
    <dsp:sp modelId="{D1A61FDF-AA2B-4D6B-98F1-22BC6A367B88}">
      <dsp:nvSpPr>
        <dsp:cNvPr id="0" name=""/>
        <dsp:cNvSpPr/>
      </dsp:nvSpPr>
      <dsp:spPr>
        <a:xfrm>
          <a:off x="5796784" y="610986"/>
          <a:ext cx="1818795" cy="81464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Total Quality Management</a:t>
          </a:r>
        </a:p>
      </dsp:txBody>
      <dsp:txXfrm>
        <a:off x="5836552" y="650754"/>
        <a:ext cx="1739259" cy="7351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464FDB-A4E0-430D-A5FD-8473AF9C310F}">
      <dsp:nvSpPr>
        <dsp:cNvPr id="0" name=""/>
        <dsp:cNvSpPr/>
      </dsp:nvSpPr>
      <dsp:spPr>
        <a:xfrm>
          <a:off x="1837" y="0"/>
          <a:ext cx="1802680" cy="2967182"/>
        </a:xfrm>
        <a:prstGeom prst="roundRect">
          <a:avLst>
            <a:gd name="adj" fmla="val 10000"/>
          </a:avLst>
        </a:prstGeom>
        <a:solidFill>
          <a:schemeClr val="accent2">
            <a:tint val="4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n-US" sz="1600" kern="1200" dirty="0">
            <a:ea typeface="+mn-ea"/>
          </a:endParaRPr>
        </a:p>
        <a:p>
          <a:pPr marL="0" lvl="0" indent="0" algn="ctr" defTabSz="711200">
            <a:lnSpc>
              <a:spcPct val="90000"/>
            </a:lnSpc>
            <a:spcBef>
              <a:spcPct val="0"/>
            </a:spcBef>
            <a:spcAft>
              <a:spcPct val="35000"/>
            </a:spcAft>
            <a:buNone/>
          </a:pPr>
          <a:endParaRPr lang="en-US" sz="1600" kern="1200" dirty="0">
            <a:ea typeface="+mn-ea"/>
          </a:endParaRPr>
        </a:p>
        <a:p>
          <a:pPr marL="0" lvl="0" indent="0" algn="ctr" defTabSz="711200">
            <a:lnSpc>
              <a:spcPct val="90000"/>
            </a:lnSpc>
            <a:spcBef>
              <a:spcPct val="0"/>
            </a:spcBef>
            <a:spcAft>
              <a:spcPct val="35000"/>
            </a:spcAft>
            <a:buNone/>
          </a:pPr>
          <a:endParaRPr lang="en-US" sz="1600" kern="1200" dirty="0">
            <a:ea typeface="+mn-ea"/>
          </a:endParaRPr>
        </a:p>
        <a:p>
          <a:pPr marL="0" lvl="0" indent="0" algn="ctr" defTabSz="711200">
            <a:lnSpc>
              <a:spcPct val="90000"/>
            </a:lnSpc>
            <a:spcBef>
              <a:spcPct val="0"/>
            </a:spcBef>
            <a:spcAft>
              <a:spcPct val="35000"/>
            </a:spcAft>
            <a:buNone/>
          </a:pPr>
          <a:r>
            <a:rPr lang="en-US" sz="1600" kern="1200" dirty="0">
              <a:ea typeface="+mn-ea"/>
            </a:rPr>
            <a:t>A method to </a:t>
          </a:r>
          <a:r>
            <a:rPr lang="en-US" sz="1600" b="1" kern="1200" dirty="0">
              <a:ea typeface="+mn-ea"/>
            </a:rPr>
            <a:t>determine </a:t>
          </a:r>
          <a:r>
            <a:rPr lang="en-US" sz="1600" kern="1200" dirty="0">
              <a:ea typeface="+mn-ea"/>
            </a:rPr>
            <a:t>if the product being made meets minimum standards of acceptability</a:t>
          </a:r>
          <a:endParaRPr lang="en-US" sz="1600" kern="1200" dirty="0"/>
        </a:p>
      </dsp:txBody>
      <dsp:txXfrm>
        <a:off x="1837" y="0"/>
        <a:ext cx="1802680" cy="890154"/>
      </dsp:txXfrm>
    </dsp:sp>
    <dsp:sp modelId="{D782C023-C788-4088-827F-3E6E853D69C7}">
      <dsp:nvSpPr>
        <dsp:cNvPr id="0" name=""/>
        <dsp:cNvSpPr/>
      </dsp:nvSpPr>
      <dsp:spPr>
        <a:xfrm>
          <a:off x="1939718" y="0"/>
          <a:ext cx="1802680" cy="2967182"/>
        </a:xfrm>
        <a:prstGeom prst="roundRect">
          <a:avLst>
            <a:gd name="adj" fmla="val 10000"/>
          </a:avLst>
        </a:prstGeom>
        <a:solidFill>
          <a:schemeClr val="accent2">
            <a:tint val="4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r>
            <a:rPr lang="en-US" sz="1600" kern="1200" dirty="0"/>
            <a:t>Process that </a:t>
          </a:r>
          <a:r>
            <a:rPr lang="en-US" sz="1600" b="1" kern="1200" dirty="0"/>
            <a:t>identifies</a:t>
          </a:r>
          <a:r>
            <a:rPr lang="en-US" sz="1600" kern="1200" dirty="0"/>
            <a:t> a problem area, it </a:t>
          </a:r>
          <a:r>
            <a:rPr lang="en-US" sz="1600" b="1" kern="1200" dirty="0"/>
            <a:t>takes action </a:t>
          </a:r>
          <a:r>
            <a:rPr lang="en-US" sz="1600" kern="1200" dirty="0"/>
            <a:t>to correct that problem and then </a:t>
          </a:r>
          <a:r>
            <a:rPr lang="en-US" sz="1600" b="1" kern="1200" dirty="0"/>
            <a:t>monitors </a:t>
          </a:r>
          <a:r>
            <a:rPr lang="en-US" sz="1600" kern="1200" dirty="0"/>
            <a:t>the results overtime to see  if the problem is solved and remains solved </a:t>
          </a:r>
        </a:p>
      </dsp:txBody>
      <dsp:txXfrm>
        <a:off x="1939718" y="0"/>
        <a:ext cx="1802680" cy="890154"/>
      </dsp:txXfrm>
    </dsp:sp>
    <dsp:sp modelId="{AB294FA3-860F-45DE-BBF8-F070F3268558}">
      <dsp:nvSpPr>
        <dsp:cNvPr id="0" name=""/>
        <dsp:cNvSpPr/>
      </dsp:nvSpPr>
      <dsp:spPr>
        <a:xfrm>
          <a:off x="3877600" y="0"/>
          <a:ext cx="1802680" cy="2967182"/>
        </a:xfrm>
        <a:prstGeom prst="roundRect">
          <a:avLst>
            <a:gd name="adj" fmla="val 10000"/>
          </a:avLst>
        </a:prstGeom>
        <a:solidFill>
          <a:schemeClr val="accent2">
            <a:tint val="4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r>
            <a:rPr lang="en-US" sz="1600" kern="1200" dirty="0"/>
            <a:t>With Quality Assurance it became apparent that </a:t>
          </a:r>
          <a:r>
            <a:rPr lang="en-US" sz="1600" b="1" kern="1200" dirty="0"/>
            <a:t>problems could be identified and solve</a:t>
          </a:r>
          <a:r>
            <a:rPr lang="en-US" sz="1600" kern="1200" dirty="0"/>
            <a:t>d so room for </a:t>
          </a:r>
          <a:r>
            <a:rPr lang="en-US" sz="1600" b="1" kern="1200" dirty="0"/>
            <a:t>continuous improvement </a:t>
          </a:r>
          <a:r>
            <a:rPr lang="en-US" sz="1600" kern="1200" dirty="0"/>
            <a:t>was created. In CQI things in an organization are looked at how they can be improved</a:t>
          </a:r>
        </a:p>
      </dsp:txBody>
      <dsp:txXfrm>
        <a:off x="3877600" y="0"/>
        <a:ext cx="1802680" cy="890154"/>
      </dsp:txXfrm>
    </dsp:sp>
    <dsp:sp modelId="{3B9B0A2C-208A-4E50-99AC-0D18D27DB4A3}">
      <dsp:nvSpPr>
        <dsp:cNvPr id="0" name=""/>
        <dsp:cNvSpPr/>
      </dsp:nvSpPr>
      <dsp:spPr>
        <a:xfrm>
          <a:off x="5815482" y="0"/>
          <a:ext cx="1802680" cy="2967182"/>
        </a:xfrm>
        <a:prstGeom prst="roundRect">
          <a:avLst>
            <a:gd name="adj" fmla="val 10000"/>
          </a:avLst>
        </a:prstGeom>
        <a:solidFill>
          <a:schemeClr val="accent2">
            <a:tint val="40000"/>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r>
            <a:rPr lang="en-US" sz="1600" kern="1200" dirty="0"/>
            <a:t>Concept supported by QC, QA, and CQI. It should be </a:t>
          </a:r>
          <a:r>
            <a:rPr lang="en-US" sz="1600" b="1" kern="1200" dirty="0"/>
            <a:t>implemented by complementing it with CQI all across the organization</a:t>
          </a:r>
        </a:p>
      </dsp:txBody>
      <dsp:txXfrm>
        <a:off x="5815482" y="0"/>
        <a:ext cx="1802680" cy="8901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3E042C-EE61-FA40-ABEA-01B922006307}">
      <dsp:nvSpPr>
        <dsp:cNvPr id="0" name=""/>
        <dsp:cNvSpPr/>
      </dsp:nvSpPr>
      <dsp:spPr>
        <a:xfrm>
          <a:off x="37" y="36356"/>
          <a:ext cx="3560712" cy="1056106"/>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en-US" sz="2900" kern="1200"/>
            <a:t>Internal Benchmarking</a:t>
          </a:r>
          <a:endParaRPr lang="en-US" sz="2900" kern="1200" dirty="0"/>
        </a:p>
      </dsp:txBody>
      <dsp:txXfrm>
        <a:off x="37" y="36356"/>
        <a:ext cx="3560712" cy="1056106"/>
      </dsp:txXfrm>
    </dsp:sp>
    <dsp:sp modelId="{2A702EFB-861E-A842-B48C-99FAD1DD3C5E}">
      <dsp:nvSpPr>
        <dsp:cNvPr id="0" name=""/>
        <dsp:cNvSpPr/>
      </dsp:nvSpPr>
      <dsp:spPr>
        <a:xfrm>
          <a:off x="37" y="1092463"/>
          <a:ext cx="3560712" cy="367178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4686" tIns="154686" rIns="206248" bIns="232029" numCol="1" spcCol="1270" anchor="t" anchorCtr="0">
          <a:noAutofit/>
        </a:bodyPr>
        <a:lstStyle/>
        <a:p>
          <a:pPr marL="285750" lvl="1" indent="-285750" algn="ctr" defTabSz="1289050">
            <a:lnSpc>
              <a:spcPct val="90000"/>
            </a:lnSpc>
            <a:spcBef>
              <a:spcPct val="0"/>
            </a:spcBef>
            <a:spcAft>
              <a:spcPct val="15000"/>
            </a:spcAft>
            <a:buChar char="•"/>
          </a:pPr>
          <a:r>
            <a:rPr lang="en-US" sz="2900" kern="1200" dirty="0"/>
            <a:t>Comparing an organization’s current data on productivity with its own past records</a:t>
          </a:r>
        </a:p>
      </dsp:txBody>
      <dsp:txXfrm>
        <a:off x="37" y="1092463"/>
        <a:ext cx="3560712" cy="3671780"/>
      </dsp:txXfrm>
    </dsp:sp>
    <dsp:sp modelId="{28291267-1606-554E-A3F6-38D4ECDAEF6C}">
      <dsp:nvSpPr>
        <dsp:cNvPr id="0" name=""/>
        <dsp:cNvSpPr/>
      </dsp:nvSpPr>
      <dsp:spPr>
        <a:xfrm>
          <a:off x="4059249" y="36356"/>
          <a:ext cx="3560712" cy="1056106"/>
        </a:xfrm>
        <a:prstGeom prst="rect">
          <a:avLst/>
        </a:prstGeom>
        <a:solidFill>
          <a:schemeClr val="accent4">
            <a:hueOff val="4834862"/>
            <a:satOff val="6258"/>
            <a:lumOff val="1962"/>
            <a:alphaOff val="0"/>
          </a:schemeClr>
        </a:solidFill>
        <a:ln w="12700" cap="flat" cmpd="sng" algn="ctr">
          <a:solidFill>
            <a:schemeClr val="accent4">
              <a:hueOff val="4834862"/>
              <a:satOff val="6258"/>
              <a:lumOff val="1962"/>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en-US" sz="2900" kern="1200" dirty="0"/>
            <a:t>External Benchmarking</a:t>
          </a:r>
        </a:p>
      </dsp:txBody>
      <dsp:txXfrm>
        <a:off x="4059249" y="36356"/>
        <a:ext cx="3560712" cy="1056106"/>
      </dsp:txXfrm>
    </dsp:sp>
    <dsp:sp modelId="{9B8C677F-FE4C-2640-96D5-1A40536340DC}">
      <dsp:nvSpPr>
        <dsp:cNvPr id="0" name=""/>
        <dsp:cNvSpPr/>
      </dsp:nvSpPr>
      <dsp:spPr>
        <a:xfrm>
          <a:off x="4059249" y="1092463"/>
          <a:ext cx="3560712" cy="3671780"/>
        </a:xfrm>
        <a:prstGeom prst="rect">
          <a:avLst/>
        </a:prstGeom>
        <a:solidFill>
          <a:schemeClr val="accent4">
            <a:tint val="40000"/>
            <a:alpha val="90000"/>
            <a:hueOff val="4551305"/>
            <a:satOff val="7869"/>
            <a:lumOff val="786"/>
            <a:alphaOff val="0"/>
          </a:schemeClr>
        </a:solidFill>
        <a:ln w="12700" cap="flat" cmpd="sng" algn="ctr">
          <a:solidFill>
            <a:schemeClr val="accent4">
              <a:tint val="40000"/>
              <a:alpha val="90000"/>
              <a:hueOff val="4551305"/>
              <a:satOff val="7869"/>
              <a:lumOff val="786"/>
              <a:alphaOff val="0"/>
            </a:schemeClr>
          </a:solidFill>
          <a:prstDash val="solid"/>
        </a:ln>
        <a:effectLst>
          <a:outerShdw blurRad="50800" dist="25400" algn="bl"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4686" tIns="154686" rIns="206248" bIns="232029" numCol="1" spcCol="1270" anchor="t" anchorCtr="0">
          <a:noAutofit/>
        </a:bodyPr>
        <a:lstStyle/>
        <a:p>
          <a:pPr marL="285750" lvl="1" indent="-285750" algn="ctr" defTabSz="1289050">
            <a:lnSpc>
              <a:spcPct val="90000"/>
            </a:lnSpc>
            <a:spcBef>
              <a:spcPct val="0"/>
            </a:spcBef>
            <a:spcAft>
              <a:spcPct val="15000"/>
            </a:spcAft>
            <a:buChar char="•"/>
          </a:pPr>
          <a:r>
            <a:rPr lang="en-US" sz="2900" kern="1200" dirty="0"/>
            <a:t>Process of comparing an organization’s performance and productivity with those of other comparable organizations</a:t>
          </a:r>
        </a:p>
      </dsp:txBody>
      <dsp:txXfrm>
        <a:off x="4059249" y="1092463"/>
        <a:ext cx="3560712" cy="367178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A7C75DA1-3D9D-0B43-9B56-2CDC4A7B05E9}" type="datetimeFigureOut">
              <a:rPr lang="en-US" smtClean="0"/>
              <a:t>2/23/2017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6955180-E4C4-E24E-AAF8-FF4B5BAF3C9C}" type="slidenum">
              <a:rPr lang="en-US" smtClean="0"/>
              <a:t>‹#›</a:t>
            </a:fld>
            <a:endParaRPr lang="en-US"/>
          </a:p>
        </p:txBody>
      </p:sp>
    </p:spTree>
    <p:extLst>
      <p:ext uri="{BB962C8B-B14F-4D97-AF65-F5344CB8AC3E}">
        <p14:creationId xmlns:p14="http://schemas.microsoft.com/office/powerpoint/2010/main" val="33367948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a:t>Accountability is the acknowledgment and assumption of responsibility for actions, products, decisions, and policies</a:t>
            </a:r>
            <a:r>
              <a:rPr lang="en-US" sz="1200" dirty="0"/>
              <a:t> including the administration, governance, and implementation within the scope of the role or employment position and encompassing the obligation to report, explain and be answerable for resulting consequences.</a:t>
            </a:r>
          </a:p>
        </p:txBody>
      </p:sp>
      <p:sp>
        <p:nvSpPr>
          <p:cNvPr id="4" name="Slide Number Placeholder 3"/>
          <p:cNvSpPr>
            <a:spLocks noGrp="1"/>
          </p:cNvSpPr>
          <p:nvPr>
            <p:ph type="sldNum" sz="quarter" idx="10"/>
          </p:nvPr>
        </p:nvSpPr>
        <p:spPr/>
        <p:txBody>
          <a:bodyPr/>
          <a:lstStyle/>
          <a:p>
            <a:fld id="{E6955180-E4C4-E24E-AAF8-FF4B5BAF3C9C}" type="slidenum">
              <a:rPr lang="en-US" smtClean="0"/>
              <a:t>2</a:t>
            </a:fld>
            <a:endParaRPr lang="en-US"/>
          </a:p>
        </p:txBody>
      </p:sp>
    </p:spTree>
    <p:extLst>
      <p:ext uri="{BB962C8B-B14F-4D97-AF65-F5344CB8AC3E}">
        <p14:creationId xmlns:p14="http://schemas.microsoft.com/office/powerpoint/2010/main" val="1908702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955180-E4C4-E24E-AAF8-FF4B5BAF3C9C}" type="slidenum">
              <a:rPr lang="en-US" smtClean="0"/>
              <a:t>23</a:t>
            </a:fld>
            <a:endParaRPr lang="en-US"/>
          </a:p>
        </p:txBody>
      </p:sp>
    </p:spTree>
    <p:extLst>
      <p:ext uri="{BB962C8B-B14F-4D97-AF65-F5344CB8AC3E}">
        <p14:creationId xmlns:p14="http://schemas.microsoft.com/office/powerpoint/2010/main" val="1626376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Accountability=</a:t>
            </a:r>
            <a:r>
              <a:rPr lang="en-US" baseline="0" dirty="0"/>
              <a:t> productivity measures (quantity, quality &amp; outcomes of production) + financial performance + HR</a:t>
            </a:r>
            <a:endParaRPr lang="en-US" dirty="0"/>
          </a:p>
        </p:txBody>
      </p:sp>
      <p:sp>
        <p:nvSpPr>
          <p:cNvPr id="4" name="Slide Number Placeholder 3"/>
          <p:cNvSpPr>
            <a:spLocks noGrp="1"/>
          </p:cNvSpPr>
          <p:nvPr>
            <p:ph type="sldNum" sz="quarter" idx="10"/>
          </p:nvPr>
        </p:nvSpPr>
        <p:spPr/>
        <p:txBody>
          <a:bodyPr/>
          <a:lstStyle/>
          <a:p>
            <a:fld id="{E6955180-E4C4-E24E-AAF8-FF4B5BAF3C9C}" type="slidenum">
              <a:rPr lang="en-US" smtClean="0"/>
              <a:t>3</a:t>
            </a:fld>
            <a:endParaRPr lang="en-US"/>
          </a:p>
        </p:txBody>
      </p:sp>
    </p:spTree>
    <p:extLst>
      <p:ext uri="{BB962C8B-B14F-4D97-AF65-F5344CB8AC3E}">
        <p14:creationId xmlns:p14="http://schemas.microsoft.com/office/powerpoint/2010/main" val="1055228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Accountability=</a:t>
            </a:r>
            <a:r>
              <a:rPr lang="en-US" baseline="0" dirty="0"/>
              <a:t> productivity measures (quantity, quality &amp; outcomes of production) + financial performance + HR</a:t>
            </a:r>
            <a:endParaRPr lang="en-US" dirty="0"/>
          </a:p>
          <a:p>
            <a:endParaRPr lang="en-US" dirty="0"/>
          </a:p>
        </p:txBody>
      </p:sp>
      <p:sp>
        <p:nvSpPr>
          <p:cNvPr id="4" name="Slide Number Placeholder 3"/>
          <p:cNvSpPr>
            <a:spLocks noGrp="1"/>
          </p:cNvSpPr>
          <p:nvPr>
            <p:ph type="sldNum" sz="quarter" idx="10"/>
          </p:nvPr>
        </p:nvSpPr>
        <p:spPr/>
        <p:txBody>
          <a:bodyPr/>
          <a:lstStyle/>
          <a:p>
            <a:fld id="{E6955180-E4C4-E24E-AAF8-FF4B5BAF3C9C}" type="slidenum">
              <a:rPr lang="en-US" smtClean="0"/>
              <a:t>4</a:t>
            </a:fld>
            <a:endParaRPr lang="en-US"/>
          </a:p>
        </p:txBody>
      </p:sp>
    </p:spTree>
    <p:extLst>
      <p:ext uri="{BB962C8B-B14F-4D97-AF65-F5344CB8AC3E}">
        <p14:creationId xmlns:p14="http://schemas.microsoft.com/office/powerpoint/2010/main" val="3536001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a:t>At every point in the previous system individuals and groups are involved and the organization becomes accountable to all of those people</a:t>
            </a:r>
          </a:p>
          <a:p>
            <a:endParaRPr lang="en-US" dirty="0"/>
          </a:p>
        </p:txBody>
      </p:sp>
      <p:sp>
        <p:nvSpPr>
          <p:cNvPr id="4" name="Slide Number Placeholder 3"/>
          <p:cNvSpPr>
            <a:spLocks noGrp="1"/>
          </p:cNvSpPr>
          <p:nvPr>
            <p:ph type="sldNum" sz="quarter" idx="10"/>
          </p:nvPr>
        </p:nvSpPr>
        <p:spPr/>
        <p:txBody>
          <a:bodyPr/>
          <a:lstStyle/>
          <a:p>
            <a:fld id="{E6955180-E4C4-E24E-AAF8-FF4B5BAF3C9C}" type="slidenum">
              <a:rPr lang="en-US" smtClean="0"/>
              <a:t>6</a:t>
            </a:fld>
            <a:endParaRPr lang="en-US"/>
          </a:p>
        </p:txBody>
      </p:sp>
    </p:spTree>
    <p:extLst>
      <p:ext uri="{BB962C8B-B14F-4D97-AF65-F5344CB8AC3E}">
        <p14:creationId xmlns:p14="http://schemas.microsoft.com/office/powerpoint/2010/main" val="2920855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955180-E4C4-E24E-AAF8-FF4B5BAF3C9C}" type="slidenum">
              <a:rPr lang="en-US" smtClean="0"/>
              <a:t>8</a:t>
            </a:fld>
            <a:endParaRPr lang="en-US"/>
          </a:p>
        </p:txBody>
      </p:sp>
    </p:spTree>
    <p:extLst>
      <p:ext uri="{BB962C8B-B14F-4D97-AF65-F5344CB8AC3E}">
        <p14:creationId xmlns:p14="http://schemas.microsoft.com/office/powerpoint/2010/main" val="2046323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An external customer </a:t>
            </a:r>
            <a:r>
              <a:rPr lang="en-US" sz="1200" kern="1200" dirty="0">
                <a:solidFill>
                  <a:schemeClr val="tx1"/>
                </a:solidFill>
                <a:latin typeface="+mn-lt"/>
                <a:ea typeface="+mn-ea"/>
                <a:cs typeface="+mn-cs"/>
              </a:rPr>
              <a:t>is someone who uses your company's products or services but is not part of your organization. If you own a retail store, for example, an external customer is an individual who enters your store and buys merchandise</a:t>
            </a:r>
            <a:r>
              <a:rPr lang="en-US" sz="1200" b="1" kern="1200" dirty="0">
                <a:solidFill>
                  <a:schemeClr val="tx1"/>
                </a:solidFill>
                <a:latin typeface="+mn-lt"/>
                <a:ea typeface="+mn-ea"/>
                <a:cs typeface="+mn-cs"/>
              </a:rPr>
              <a:t>. External customers are essential to the success of any business, as they provide the revenue stream through their purchases that the enterprise needs to survive. Satisfied external customers often make repeat purchases as well as refer your business to other people they know. A customer who suffers through a negative experience with a business, such as being treated rudely by an employee, can also hinder a business by dissuading others from patronizing it.</a:t>
            </a: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An internal customer </a:t>
            </a:r>
            <a:r>
              <a:rPr lang="en-US" sz="1200" kern="1200" dirty="0">
                <a:solidFill>
                  <a:schemeClr val="tx1"/>
                </a:solidFill>
                <a:latin typeface="+mn-lt"/>
                <a:ea typeface="+mn-ea"/>
                <a:cs typeface="+mn-cs"/>
              </a:rPr>
              <a:t>is any member of your organization who relies on assistance from another to fulfill her job duties</a:t>
            </a:r>
            <a:r>
              <a:rPr lang="en-US" sz="1200" b="1" kern="1200" dirty="0">
                <a:solidFill>
                  <a:schemeClr val="tx1"/>
                </a:solidFill>
                <a:latin typeface="+mn-lt"/>
                <a:ea typeface="+mn-ea"/>
                <a:cs typeface="+mn-cs"/>
              </a:rPr>
              <a:t>, such as a sales representative </a:t>
            </a:r>
            <a:r>
              <a:rPr lang="en-US" sz="1200" kern="1200" dirty="0">
                <a:solidFill>
                  <a:schemeClr val="tx1"/>
                </a:solidFill>
                <a:latin typeface="+mn-lt"/>
                <a:ea typeface="+mn-ea"/>
                <a:cs typeface="+mn-cs"/>
              </a:rPr>
              <a:t>who needs assistance from a customer service representative to place an order. While internal customers may not necessarily purchase the products or services offered by their employer, the internal customer relationship also plays a key role in the business's success</a:t>
            </a:r>
            <a:r>
              <a:rPr lang="en-US" sz="1200" b="1" kern="1200" dirty="0">
                <a:solidFill>
                  <a:schemeClr val="tx1"/>
                </a:solidFill>
                <a:latin typeface="+mn-lt"/>
                <a:ea typeface="+mn-ea"/>
                <a:cs typeface="+mn-cs"/>
              </a:rPr>
              <a:t>. In the sales example, the salesperson who does not work well with customer service may have greater difficulty placing orders or obtaining answers to his external clients' questions, resulting in a poor level of service. Strained internal relationships can also adversely affect company morale.</a:t>
            </a:r>
          </a:p>
          <a:p>
            <a:endParaRPr lang="en-US" sz="1200" b="1" kern="1200" dirty="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Captive customer</a:t>
            </a:r>
            <a:r>
              <a:rPr lang="en-US" sz="1200" kern="1200" dirty="0">
                <a:solidFill>
                  <a:schemeClr val="tx1"/>
                </a:solidFill>
                <a:latin typeface="+mn-lt"/>
                <a:ea typeface="+mn-ea"/>
                <a:cs typeface="+mn-cs"/>
              </a:rPr>
              <a:t>:</a:t>
            </a:r>
            <a:r>
              <a:rPr lang="en-US" sz="1200" kern="1200" baseline="0" dirty="0">
                <a:solidFill>
                  <a:schemeClr val="tx1"/>
                </a:solidFill>
                <a:latin typeface="+mn-lt"/>
                <a:ea typeface="+mn-ea"/>
                <a:cs typeface="+mn-cs"/>
              </a:rPr>
              <a:t> Buyer or user who is reluctant to substitute one product or vendor with another, because of the high cost (in terms of discomfort, effort, and/or money) involved in switching.</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6955180-E4C4-E24E-AAF8-FF4B5BAF3C9C}" type="slidenum">
              <a:rPr lang="en-US" smtClean="0"/>
              <a:t>11</a:t>
            </a:fld>
            <a:endParaRPr lang="en-US"/>
          </a:p>
        </p:txBody>
      </p:sp>
    </p:spTree>
    <p:extLst>
      <p:ext uri="{BB962C8B-B14F-4D97-AF65-F5344CB8AC3E}">
        <p14:creationId xmlns:p14="http://schemas.microsoft.com/office/powerpoint/2010/main" val="910420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Accountability=</a:t>
            </a:r>
            <a:r>
              <a:rPr lang="en-US" baseline="0" dirty="0"/>
              <a:t> productivity measures (quantity, quality &amp; outcomes of production) + financial performance + HR</a:t>
            </a:r>
            <a:endParaRPr lang="en-US" dirty="0"/>
          </a:p>
          <a:p>
            <a:endParaRPr lang="en-US" dirty="0"/>
          </a:p>
        </p:txBody>
      </p:sp>
      <p:sp>
        <p:nvSpPr>
          <p:cNvPr id="4" name="Slide Number Placeholder 3"/>
          <p:cNvSpPr>
            <a:spLocks noGrp="1"/>
          </p:cNvSpPr>
          <p:nvPr>
            <p:ph type="sldNum" sz="quarter" idx="10"/>
          </p:nvPr>
        </p:nvSpPr>
        <p:spPr/>
        <p:txBody>
          <a:bodyPr/>
          <a:lstStyle/>
          <a:p>
            <a:fld id="{E6955180-E4C4-E24E-AAF8-FF4B5BAF3C9C}" type="slidenum">
              <a:rPr lang="en-US" smtClean="0"/>
              <a:t>13</a:t>
            </a:fld>
            <a:endParaRPr lang="en-US"/>
          </a:p>
        </p:txBody>
      </p:sp>
    </p:spTree>
    <p:extLst>
      <p:ext uri="{BB962C8B-B14F-4D97-AF65-F5344CB8AC3E}">
        <p14:creationId xmlns:p14="http://schemas.microsoft.com/office/powerpoint/2010/main" val="4241845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 x 60= 360 -</a:t>
            </a:r>
            <a:r>
              <a:rPr lang="en-US" dirty="0">
                <a:sym typeface="Wingdings"/>
              </a:rPr>
              <a:t> 360/165= 2.18 person</a:t>
            </a:r>
            <a:r>
              <a:rPr lang="en-US" baseline="0" dirty="0">
                <a:sym typeface="Wingdings"/>
              </a:rPr>
              <a:t> minute per tray</a:t>
            </a:r>
            <a:endParaRPr lang="en-US" dirty="0"/>
          </a:p>
        </p:txBody>
      </p:sp>
      <p:sp>
        <p:nvSpPr>
          <p:cNvPr id="4" name="Slide Number Placeholder 3"/>
          <p:cNvSpPr>
            <a:spLocks noGrp="1"/>
          </p:cNvSpPr>
          <p:nvPr>
            <p:ph type="sldNum" sz="quarter" idx="10"/>
          </p:nvPr>
        </p:nvSpPr>
        <p:spPr/>
        <p:txBody>
          <a:bodyPr/>
          <a:lstStyle/>
          <a:p>
            <a:fld id="{E6955180-E4C4-E24E-AAF8-FF4B5BAF3C9C}" type="slidenum">
              <a:rPr lang="en-US" smtClean="0"/>
              <a:t>16</a:t>
            </a:fld>
            <a:endParaRPr lang="en-US"/>
          </a:p>
        </p:txBody>
      </p:sp>
    </p:spTree>
    <p:extLst>
      <p:ext uri="{BB962C8B-B14F-4D97-AF65-F5344CB8AC3E}">
        <p14:creationId xmlns:p14="http://schemas.microsoft.com/office/powerpoint/2010/main" val="3274635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 of trays produced per minute or number of consultations done in 1 day </a:t>
            </a:r>
          </a:p>
          <a:p>
            <a:r>
              <a:rPr lang="en-US" dirty="0"/>
              <a:t>Number</a:t>
            </a:r>
            <a:r>
              <a:rPr lang="en-US" baseline="0" dirty="0"/>
              <a:t> of minutes each dietitian took to complete the consultation </a:t>
            </a:r>
            <a:endParaRPr lang="en-US" dirty="0"/>
          </a:p>
          <a:p>
            <a:endParaRPr lang="en-US" dirty="0"/>
          </a:p>
        </p:txBody>
      </p:sp>
      <p:sp>
        <p:nvSpPr>
          <p:cNvPr id="4" name="Slide Number Placeholder 3"/>
          <p:cNvSpPr>
            <a:spLocks noGrp="1"/>
          </p:cNvSpPr>
          <p:nvPr>
            <p:ph type="sldNum" sz="quarter" idx="10"/>
          </p:nvPr>
        </p:nvSpPr>
        <p:spPr/>
        <p:txBody>
          <a:bodyPr/>
          <a:lstStyle/>
          <a:p>
            <a:fld id="{E6955180-E4C4-E24E-AAF8-FF4B5BAF3C9C}" type="slidenum">
              <a:rPr lang="en-US" smtClean="0"/>
              <a:t>20</a:t>
            </a:fld>
            <a:endParaRPr lang="en-US"/>
          </a:p>
        </p:txBody>
      </p:sp>
    </p:spTree>
    <p:extLst>
      <p:ext uri="{BB962C8B-B14F-4D97-AF65-F5344CB8AC3E}">
        <p14:creationId xmlns:p14="http://schemas.microsoft.com/office/powerpoint/2010/main" val="3856907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x-none"/>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x-none"/>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x-none"/>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2/23/2017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2/23/2017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2/23/2017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2/23/2017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x-none"/>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x-none"/>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2/23/2017</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x-none"/>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2/23/2017</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a:t>Productivity &amp; Accountability</a:t>
            </a:r>
          </a:p>
        </p:txBody>
      </p:sp>
      <p:sp>
        <p:nvSpPr>
          <p:cNvPr id="3" name="Subtitle 2"/>
          <p:cNvSpPr>
            <a:spLocks noGrp="1"/>
          </p:cNvSpPr>
          <p:nvPr>
            <p:ph type="subTitle" idx="1"/>
          </p:nvPr>
        </p:nvSpPr>
        <p:spPr/>
        <p:txBody>
          <a:bodyPr>
            <a:normAutofit/>
          </a:bodyPr>
          <a:lstStyle/>
          <a:p>
            <a:r>
              <a:rPr lang="en-US" sz="2800" dirty="0"/>
              <a:t>NUT 468, Spring 2017</a:t>
            </a:r>
          </a:p>
        </p:txBody>
      </p:sp>
    </p:spTree>
    <p:extLst>
      <p:ext uri="{BB962C8B-B14F-4D97-AF65-F5344CB8AC3E}">
        <p14:creationId xmlns:p14="http://schemas.microsoft.com/office/powerpoint/2010/main" val="261294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Employees</a:t>
            </a:r>
          </a:p>
        </p:txBody>
      </p:sp>
      <p:sp>
        <p:nvSpPr>
          <p:cNvPr id="3" name="Content Placeholder 2"/>
          <p:cNvSpPr>
            <a:spLocks noGrp="1"/>
          </p:cNvSpPr>
          <p:nvPr>
            <p:ph idx="1"/>
          </p:nvPr>
        </p:nvSpPr>
        <p:spPr/>
        <p:txBody>
          <a:bodyPr>
            <a:normAutofit/>
          </a:bodyPr>
          <a:lstStyle/>
          <a:p>
            <a:r>
              <a:rPr lang="en-US" sz="2800" dirty="0"/>
              <a:t>It is the responsibility of the management to provide employees with a safe, harassment free work environment</a:t>
            </a:r>
          </a:p>
          <a:p>
            <a:r>
              <a:rPr lang="en-US" sz="2800" dirty="0"/>
              <a:t>Important to provide</a:t>
            </a:r>
          </a:p>
          <a:p>
            <a:pPr lvl="1"/>
            <a:r>
              <a:rPr lang="en-US" sz="2800" dirty="0"/>
              <a:t>Safe work environment</a:t>
            </a:r>
          </a:p>
          <a:p>
            <a:pPr lvl="1">
              <a:lnSpc>
                <a:spcPct val="90000"/>
              </a:lnSpc>
              <a:defRPr/>
            </a:pPr>
            <a:r>
              <a:rPr lang="en-US" sz="2800" dirty="0"/>
              <a:t>Equitable treatment and a two way communication</a:t>
            </a:r>
          </a:p>
          <a:p>
            <a:endParaRPr lang="en-US" sz="2800" dirty="0"/>
          </a:p>
        </p:txBody>
      </p:sp>
    </p:spTree>
    <p:extLst>
      <p:ext uri="{BB962C8B-B14F-4D97-AF65-F5344CB8AC3E}">
        <p14:creationId xmlns:p14="http://schemas.microsoft.com/office/powerpoint/2010/main" val="1912472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Customers</a:t>
            </a:r>
          </a:p>
        </p:txBody>
      </p:sp>
      <p:sp>
        <p:nvSpPr>
          <p:cNvPr id="3" name="Content Placeholder 2"/>
          <p:cNvSpPr>
            <a:spLocks noGrp="1"/>
          </p:cNvSpPr>
          <p:nvPr>
            <p:ph idx="1"/>
          </p:nvPr>
        </p:nvSpPr>
        <p:spPr/>
        <p:txBody>
          <a:bodyPr>
            <a:normAutofit/>
          </a:bodyPr>
          <a:lstStyle/>
          <a:p>
            <a:pPr>
              <a:defRPr/>
            </a:pPr>
            <a:r>
              <a:rPr lang="en-US" sz="2600" b="1" dirty="0"/>
              <a:t>External Customer</a:t>
            </a:r>
            <a:endParaRPr lang="en-US" sz="2600" dirty="0"/>
          </a:p>
          <a:p>
            <a:pPr lvl="1">
              <a:defRPr/>
            </a:pPr>
            <a:r>
              <a:rPr lang="en-US" sz="2400" dirty="0"/>
              <a:t>The end user of the product made by an organization</a:t>
            </a:r>
          </a:p>
          <a:p>
            <a:pPr>
              <a:defRPr/>
            </a:pPr>
            <a:r>
              <a:rPr lang="en-US" sz="2600" b="1" dirty="0"/>
              <a:t>Internal Customers</a:t>
            </a:r>
            <a:endParaRPr lang="en-US" sz="2600" dirty="0"/>
          </a:p>
          <a:p>
            <a:pPr lvl="1">
              <a:defRPr/>
            </a:pPr>
            <a:r>
              <a:rPr lang="en-US" sz="2400" dirty="0"/>
              <a:t>Those individuals within an organization who provide direct service to the external customers </a:t>
            </a:r>
          </a:p>
          <a:p>
            <a:pPr>
              <a:defRPr/>
            </a:pPr>
            <a:r>
              <a:rPr lang="en-US" sz="2600" b="1" dirty="0"/>
              <a:t>Captive Clientele</a:t>
            </a:r>
            <a:endParaRPr lang="en-US" sz="2600" dirty="0"/>
          </a:p>
          <a:p>
            <a:pPr lvl="1">
              <a:defRPr/>
            </a:pPr>
            <a:r>
              <a:rPr lang="en-US" sz="2400" dirty="0"/>
              <a:t>Customers who must use a product or a service because they have no other options</a:t>
            </a:r>
          </a:p>
        </p:txBody>
      </p:sp>
    </p:spTree>
    <p:extLst>
      <p:ext uri="{BB962C8B-B14F-4D97-AF65-F5344CB8AC3E}">
        <p14:creationId xmlns:p14="http://schemas.microsoft.com/office/powerpoint/2010/main" val="2896280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18582" cy="1143000"/>
          </a:xfrm>
        </p:spPr>
        <p:txBody>
          <a:bodyPr/>
          <a:lstStyle/>
          <a:p>
            <a:r>
              <a:rPr lang="en-US" dirty="0"/>
              <a:t>Professional/ Accrediting Agencies</a:t>
            </a:r>
          </a:p>
        </p:txBody>
      </p:sp>
      <p:sp>
        <p:nvSpPr>
          <p:cNvPr id="3" name="Content Placeholder 2"/>
          <p:cNvSpPr>
            <a:spLocks noGrp="1"/>
          </p:cNvSpPr>
          <p:nvPr>
            <p:ph idx="1"/>
          </p:nvPr>
        </p:nvSpPr>
        <p:spPr/>
        <p:txBody>
          <a:bodyPr>
            <a:normAutofit/>
          </a:bodyPr>
          <a:lstStyle/>
          <a:p>
            <a:pPr>
              <a:defRPr/>
            </a:pPr>
            <a:r>
              <a:rPr lang="en-US" sz="2600" dirty="0"/>
              <a:t>Provide expert judgment regarding whether goods/services are appropriate when this cannot be determined by customers</a:t>
            </a:r>
          </a:p>
          <a:p>
            <a:pPr>
              <a:defRPr/>
            </a:pPr>
            <a:r>
              <a:rPr lang="en-US" sz="2600" dirty="0"/>
              <a:t>Examples</a:t>
            </a:r>
          </a:p>
          <a:p>
            <a:pPr lvl="1">
              <a:defRPr/>
            </a:pPr>
            <a:r>
              <a:rPr lang="en-US" sz="2400" dirty="0"/>
              <a:t>Commission on Accreditation for Dietetics Education (CADE)</a:t>
            </a:r>
          </a:p>
          <a:p>
            <a:pPr lvl="1">
              <a:defRPr/>
            </a:pPr>
            <a:r>
              <a:rPr lang="en-US" sz="2400" dirty="0"/>
              <a:t>Join Commission on Accreditation of Healthcare Organizations (JCAHO)</a:t>
            </a:r>
          </a:p>
        </p:txBody>
      </p:sp>
    </p:spTree>
    <p:extLst>
      <p:ext uri="{BB962C8B-B14F-4D97-AF65-F5344CB8AC3E}">
        <p14:creationId xmlns:p14="http://schemas.microsoft.com/office/powerpoint/2010/main" val="3565057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Productivity</a:t>
            </a:r>
          </a:p>
        </p:txBody>
      </p:sp>
      <p:sp>
        <p:nvSpPr>
          <p:cNvPr id="3" name="Content Placeholder 2"/>
          <p:cNvSpPr>
            <a:spLocks noGrp="1"/>
          </p:cNvSpPr>
          <p:nvPr>
            <p:ph idx="1"/>
          </p:nvPr>
        </p:nvSpPr>
        <p:spPr>
          <a:xfrm>
            <a:off x="413409" y="1468842"/>
            <a:ext cx="7994363" cy="4800600"/>
          </a:xfrm>
        </p:spPr>
        <p:txBody>
          <a:bodyPr/>
          <a:lstStyle/>
          <a:p>
            <a:r>
              <a:rPr lang="en-US" sz="2600" dirty="0"/>
              <a:t>Most common measurement of accountability is productivity</a:t>
            </a:r>
          </a:p>
          <a:p>
            <a:r>
              <a:rPr lang="en-US" sz="2600" dirty="0"/>
              <a:t>Productivity is measuring/ comparing </a:t>
            </a:r>
            <a:r>
              <a:rPr lang="en-US" sz="2600" i="1" dirty="0"/>
              <a:t>input</a:t>
            </a:r>
            <a:r>
              <a:rPr lang="en-US" sz="2600" dirty="0"/>
              <a:t> to </a:t>
            </a:r>
            <a:r>
              <a:rPr lang="en-US" sz="2600" i="1" dirty="0"/>
              <a:t>output</a:t>
            </a:r>
            <a:endParaRPr lang="en-US" sz="2600" dirty="0"/>
          </a:p>
          <a:p>
            <a:endParaRPr lang="en-US" i="1" dirty="0"/>
          </a:p>
        </p:txBody>
      </p:sp>
      <p:sp>
        <p:nvSpPr>
          <p:cNvPr id="4" name="Rounded Rectangle 3"/>
          <p:cNvSpPr/>
          <p:nvPr/>
        </p:nvSpPr>
        <p:spPr>
          <a:xfrm>
            <a:off x="1477812" y="3210163"/>
            <a:ext cx="1533237" cy="84972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INPUT</a:t>
            </a:r>
          </a:p>
        </p:txBody>
      </p:sp>
      <p:sp>
        <p:nvSpPr>
          <p:cNvPr id="5" name="Rounded Rectangle 4"/>
          <p:cNvSpPr/>
          <p:nvPr/>
        </p:nvSpPr>
        <p:spPr>
          <a:xfrm>
            <a:off x="5066004" y="3214787"/>
            <a:ext cx="1533237" cy="84972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OUTPUT</a:t>
            </a:r>
          </a:p>
        </p:txBody>
      </p:sp>
      <p:sp>
        <p:nvSpPr>
          <p:cNvPr id="6" name="Rounded Rectangle 5"/>
          <p:cNvSpPr/>
          <p:nvPr/>
        </p:nvSpPr>
        <p:spPr>
          <a:xfrm>
            <a:off x="1370935" y="4249395"/>
            <a:ext cx="1762973" cy="2392228"/>
          </a:xfrm>
          <a:prstGeom prst="roundRect">
            <a:avLst/>
          </a:prstGeom>
          <a:solidFill>
            <a:schemeClr val="accent6">
              <a:lumMod val="40000"/>
              <a:lumOff val="60000"/>
            </a:schemeClr>
          </a:solidFill>
          <a:ln>
            <a:solidFill>
              <a:schemeClr val="accent6">
                <a:lumMod val="40000"/>
                <a:lumOff val="6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6"/>
          </a:fillRef>
          <a:effectRef idx="1">
            <a:schemeClr val="accent6"/>
          </a:effectRef>
          <a:fontRef idx="minor">
            <a:schemeClr val="lt1"/>
          </a:fontRef>
        </p:style>
        <p:txBody>
          <a:bodyPr rtlCol="0" anchor="ctr"/>
          <a:lstStyle/>
          <a:p>
            <a:pPr marL="285750" indent="-285750">
              <a:buFont typeface="Arial" pitchFamily="34" charset="0"/>
              <a:buChar char="•"/>
            </a:pPr>
            <a:r>
              <a:rPr lang="en-US" dirty="0"/>
              <a:t>TIME</a:t>
            </a:r>
          </a:p>
          <a:p>
            <a:pPr marL="285750" indent="-285750">
              <a:buFont typeface="Arial" pitchFamily="34" charset="0"/>
              <a:buChar char="•"/>
            </a:pPr>
            <a:r>
              <a:rPr lang="en-US" dirty="0"/>
              <a:t>LABOR</a:t>
            </a:r>
          </a:p>
          <a:p>
            <a:pPr marL="285750" indent="-285750">
              <a:buFont typeface="Arial" pitchFamily="34" charset="0"/>
              <a:buChar char="•"/>
            </a:pPr>
            <a:r>
              <a:rPr lang="en-US" dirty="0"/>
              <a:t>MONEY</a:t>
            </a:r>
          </a:p>
          <a:p>
            <a:pPr marL="285750" indent="-285750">
              <a:buFont typeface="Arial" pitchFamily="34" charset="0"/>
              <a:buChar char="•"/>
            </a:pPr>
            <a:r>
              <a:rPr lang="en-US" dirty="0"/>
              <a:t>RAW MATERIAL</a:t>
            </a:r>
          </a:p>
          <a:p>
            <a:pPr marL="285750" indent="-285750">
              <a:buFont typeface="Arial" pitchFamily="34" charset="0"/>
              <a:buChar char="•"/>
            </a:pPr>
            <a:r>
              <a:rPr lang="en-US" dirty="0"/>
              <a:t>OTHER RESOURCES</a:t>
            </a:r>
          </a:p>
        </p:txBody>
      </p:sp>
      <p:sp>
        <p:nvSpPr>
          <p:cNvPr id="7" name="Rounded Rectangle 6"/>
          <p:cNvSpPr/>
          <p:nvPr/>
        </p:nvSpPr>
        <p:spPr>
          <a:xfrm>
            <a:off x="5047531" y="4275912"/>
            <a:ext cx="1602652" cy="849723"/>
          </a:xfrm>
          <a:prstGeom prst="roundRect">
            <a:avLst/>
          </a:prstGeom>
          <a:solidFill>
            <a:schemeClr val="accent6">
              <a:lumMod val="40000"/>
              <a:lumOff val="60000"/>
            </a:schemeClr>
          </a:solidFill>
          <a:ln>
            <a:solidFill>
              <a:schemeClr val="accent6">
                <a:lumMod val="40000"/>
                <a:lumOff val="6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6"/>
          </a:fillRef>
          <a:effectRef idx="1">
            <a:schemeClr val="accent6"/>
          </a:effectRef>
          <a:fontRef idx="minor">
            <a:schemeClr val="lt1"/>
          </a:fontRef>
        </p:style>
        <p:txBody>
          <a:bodyPr rtlCol="0" anchor="ctr"/>
          <a:lstStyle/>
          <a:p>
            <a:pPr marL="285750" indent="-285750" algn="ctr">
              <a:buFont typeface="Arial"/>
              <a:buChar char="•"/>
            </a:pPr>
            <a:r>
              <a:rPr lang="en-US" dirty="0"/>
              <a:t>PRODUCT</a:t>
            </a:r>
          </a:p>
          <a:p>
            <a:pPr marL="285750" indent="-285750" algn="ctr">
              <a:buFont typeface="Arial"/>
              <a:buChar char="•"/>
            </a:pPr>
            <a:r>
              <a:rPr lang="en-US" dirty="0"/>
              <a:t>SERVICE</a:t>
            </a:r>
          </a:p>
        </p:txBody>
      </p:sp>
    </p:spTree>
    <p:extLst>
      <p:ext uri="{BB962C8B-B14F-4D97-AF65-F5344CB8AC3E}">
        <p14:creationId xmlns:p14="http://schemas.microsoft.com/office/powerpoint/2010/main" val="2200098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fontAlgn="base">
              <a:buNone/>
            </a:pPr>
            <a:r>
              <a:rPr lang="en-US" sz="2400" b="1" dirty="0"/>
              <a:t>KEY PERFORMANCE INDICATORS (KPI)</a:t>
            </a:r>
          </a:p>
          <a:p>
            <a:pPr marL="114300" indent="0" fontAlgn="base">
              <a:buNone/>
            </a:pPr>
            <a:endParaRPr lang="en-US" sz="2400" b="1" dirty="0"/>
          </a:p>
          <a:p>
            <a:pPr fontAlgn="base"/>
            <a:r>
              <a:rPr lang="en-US" sz="2800" dirty="0"/>
              <a:t>Measures that assess a particular health care process or outcome</a:t>
            </a:r>
          </a:p>
          <a:p>
            <a:pPr marL="114300" indent="0" fontAlgn="base">
              <a:buNone/>
            </a:pPr>
            <a:endParaRPr lang="en-US" sz="2800" dirty="0"/>
          </a:p>
          <a:p>
            <a:pPr fontAlgn="base"/>
            <a:r>
              <a:rPr lang="en-US" sz="2800" dirty="0"/>
              <a:t>Indicators provide a </a:t>
            </a:r>
            <a:r>
              <a:rPr lang="en-US" sz="2800" b="1" dirty="0"/>
              <a:t>quantitative</a:t>
            </a:r>
            <a:r>
              <a:rPr lang="en-US" sz="2800" dirty="0"/>
              <a:t> basis for clinicians, organizations, and planners aiming to achieve improvement in care and the processes by which patient care is provided.</a:t>
            </a:r>
          </a:p>
          <a:p>
            <a:pPr marL="114300" indent="0">
              <a:buNone/>
            </a:pPr>
            <a:endParaRPr lang="en-US" sz="2400" dirty="0"/>
          </a:p>
        </p:txBody>
      </p:sp>
      <p:sp>
        <p:nvSpPr>
          <p:cNvPr id="4" name="Title 1"/>
          <p:cNvSpPr>
            <a:spLocks noGrp="1"/>
          </p:cNvSpPr>
          <p:nvPr>
            <p:ph type="title"/>
          </p:nvPr>
        </p:nvSpPr>
        <p:spPr>
          <a:xfrm>
            <a:off x="457200" y="274638"/>
            <a:ext cx="7620000" cy="1143000"/>
          </a:xfrm>
        </p:spPr>
        <p:txBody>
          <a:bodyPr/>
          <a:lstStyle/>
          <a:p>
            <a:r>
              <a:rPr lang="en-US" dirty="0"/>
              <a:t>Productivity Measures</a:t>
            </a:r>
          </a:p>
        </p:txBody>
      </p:sp>
      <p:sp>
        <p:nvSpPr>
          <p:cNvPr id="5" name="TextBox 4"/>
          <p:cNvSpPr txBox="1"/>
          <p:nvPr/>
        </p:nvSpPr>
        <p:spPr>
          <a:xfrm>
            <a:off x="0" y="6229350"/>
            <a:ext cx="8553450" cy="584775"/>
          </a:xfrm>
          <a:prstGeom prst="rect">
            <a:avLst/>
          </a:prstGeom>
          <a:noFill/>
        </p:spPr>
        <p:txBody>
          <a:bodyPr wrap="square" rtlCol="0">
            <a:spAutoFit/>
          </a:bodyPr>
          <a:lstStyle/>
          <a:p>
            <a:pPr algn="ctr"/>
            <a:r>
              <a:rPr lang="en-US" sz="1600" dirty="0"/>
              <a:t>Jan Mainz (2003) </a:t>
            </a:r>
            <a:r>
              <a:rPr lang="en-US" sz="1600" b="1" dirty="0"/>
              <a:t>Defining and classifying clinical indicators for quality improvement. </a:t>
            </a:r>
            <a:r>
              <a:rPr lang="en-US" sz="1600" i="1" dirty="0" err="1"/>
              <a:t>Int</a:t>
            </a:r>
            <a:r>
              <a:rPr lang="en-US" sz="1600" i="1" dirty="0"/>
              <a:t> J </a:t>
            </a:r>
            <a:r>
              <a:rPr lang="en-US" sz="1600" i="1" dirty="0" err="1"/>
              <a:t>Qual</a:t>
            </a:r>
            <a:r>
              <a:rPr lang="en-US" sz="1600" i="1" dirty="0"/>
              <a:t> Health Care</a:t>
            </a:r>
            <a:r>
              <a:rPr lang="en-US" sz="1600" dirty="0"/>
              <a:t> 15 (6): 523-530</a:t>
            </a:r>
            <a:endParaRPr lang="en-US" sz="1600" b="1" dirty="0"/>
          </a:p>
        </p:txBody>
      </p:sp>
    </p:spTree>
    <p:extLst>
      <p:ext uri="{BB962C8B-B14F-4D97-AF65-F5344CB8AC3E}">
        <p14:creationId xmlns:p14="http://schemas.microsoft.com/office/powerpoint/2010/main" val="1027160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Productivity Measures</a:t>
            </a:r>
          </a:p>
        </p:txBody>
      </p:sp>
      <p:sp>
        <p:nvSpPr>
          <p:cNvPr id="3" name="Content Placeholder 2"/>
          <p:cNvSpPr>
            <a:spLocks noGrp="1"/>
          </p:cNvSpPr>
          <p:nvPr>
            <p:ph idx="1"/>
          </p:nvPr>
        </p:nvSpPr>
        <p:spPr/>
        <p:txBody>
          <a:bodyPr>
            <a:normAutofit/>
          </a:bodyPr>
          <a:lstStyle/>
          <a:p>
            <a:r>
              <a:rPr lang="en-US" sz="2800" dirty="0"/>
              <a:t>Three ways to measure productivity</a:t>
            </a:r>
            <a:r>
              <a:rPr lang="en-US" sz="2800" i="1" dirty="0"/>
              <a:t>:</a:t>
            </a:r>
          </a:p>
          <a:p>
            <a:pPr marL="925830" lvl="1" indent="-514350">
              <a:buFont typeface="+mj-lt"/>
              <a:buAutoNum type="arabicPeriod"/>
            </a:pPr>
            <a:r>
              <a:rPr lang="en-US" sz="2800" dirty="0"/>
              <a:t>Quantitatively</a:t>
            </a:r>
          </a:p>
          <a:p>
            <a:pPr marL="925830" lvl="1" indent="-514350">
              <a:buFont typeface="+mj-lt"/>
              <a:buAutoNum type="arabicPeriod"/>
            </a:pPr>
            <a:r>
              <a:rPr lang="en-US" sz="2800" dirty="0"/>
              <a:t>Qualitatively</a:t>
            </a:r>
          </a:p>
          <a:p>
            <a:pPr marL="925830" lvl="1" indent="-514350">
              <a:buFont typeface="+mj-lt"/>
              <a:buAutoNum type="arabicPeriod"/>
            </a:pPr>
            <a:r>
              <a:rPr lang="en-US" sz="2800" dirty="0"/>
              <a:t>Outcome Measurement</a:t>
            </a:r>
          </a:p>
          <a:p>
            <a:pPr marL="411480" lvl="1" indent="0">
              <a:buNone/>
            </a:pPr>
            <a:endParaRPr lang="en-US" sz="2800" dirty="0"/>
          </a:p>
          <a:p>
            <a:r>
              <a:rPr lang="en-US" sz="2800" dirty="0"/>
              <a:t>The trend nowadays is to measure the outcomes but qualitative and quantitative tools remain very important for </a:t>
            </a:r>
            <a:r>
              <a:rPr lang="en-US" sz="2800" u="sng" dirty="0"/>
              <a:t>benchmarking</a:t>
            </a:r>
            <a:r>
              <a:rPr lang="en-US" sz="2800" dirty="0"/>
              <a:t> purposes</a:t>
            </a:r>
          </a:p>
          <a:p>
            <a:endParaRPr lang="en-US" sz="2800" dirty="0"/>
          </a:p>
        </p:txBody>
      </p:sp>
    </p:spTree>
    <p:extLst>
      <p:ext uri="{BB962C8B-B14F-4D97-AF65-F5344CB8AC3E}">
        <p14:creationId xmlns:p14="http://schemas.microsoft.com/office/powerpoint/2010/main" val="1153763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Quantitative</a:t>
            </a:r>
          </a:p>
        </p:txBody>
      </p:sp>
      <p:sp>
        <p:nvSpPr>
          <p:cNvPr id="3" name="Content Placeholder 2"/>
          <p:cNvSpPr>
            <a:spLocks noGrp="1"/>
          </p:cNvSpPr>
          <p:nvPr>
            <p:ph idx="1"/>
          </p:nvPr>
        </p:nvSpPr>
        <p:spPr>
          <a:xfrm>
            <a:off x="457200" y="1417638"/>
            <a:ext cx="7620000" cy="4983162"/>
          </a:xfrm>
        </p:spPr>
        <p:txBody>
          <a:bodyPr>
            <a:normAutofit/>
          </a:bodyPr>
          <a:lstStyle/>
          <a:p>
            <a:r>
              <a:rPr lang="en-US" sz="2600" dirty="0"/>
              <a:t>A type of productivity measure that focuses on the </a:t>
            </a:r>
            <a:r>
              <a:rPr lang="en-US" sz="2600" b="1" u="sng" dirty="0"/>
              <a:t>quantity</a:t>
            </a:r>
            <a:r>
              <a:rPr lang="en-US" sz="2600" dirty="0"/>
              <a:t> of product produced</a:t>
            </a:r>
          </a:p>
          <a:p>
            <a:r>
              <a:rPr lang="en-US" sz="2600" dirty="0"/>
              <a:t>Example</a:t>
            </a:r>
          </a:p>
        </p:txBody>
      </p:sp>
      <p:pic>
        <p:nvPicPr>
          <p:cNvPr id="4" name="Picture 5" descr="Table130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00019" y="3000318"/>
            <a:ext cx="5741146" cy="35756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338146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Quantitative</a:t>
            </a:r>
          </a:p>
        </p:txBody>
      </p:sp>
      <p:sp>
        <p:nvSpPr>
          <p:cNvPr id="3" name="Content Placeholder 2"/>
          <p:cNvSpPr>
            <a:spLocks noGrp="1"/>
          </p:cNvSpPr>
          <p:nvPr>
            <p:ph idx="1"/>
          </p:nvPr>
        </p:nvSpPr>
        <p:spPr/>
        <p:txBody>
          <a:bodyPr>
            <a:normAutofit/>
          </a:bodyPr>
          <a:lstStyle/>
          <a:p>
            <a:r>
              <a:rPr lang="en-US" sz="2800" dirty="0"/>
              <a:t>Trays/ minute = total trays/ # of minutes</a:t>
            </a:r>
          </a:p>
          <a:p>
            <a:pPr lvl="1"/>
            <a:r>
              <a:rPr lang="en-US" sz="2800" dirty="0"/>
              <a:t>A measurement for </a:t>
            </a:r>
            <a:r>
              <a:rPr lang="en-US" sz="2800" u="sng" dirty="0"/>
              <a:t>internal comparison</a:t>
            </a:r>
            <a:r>
              <a:rPr lang="en-US" sz="2800" dirty="0"/>
              <a:t> to compare past performance</a:t>
            </a:r>
          </a:p>
          <a:p>
            <a:pPr marL="411480" lvl="1" indent="0">
              <a:buNone/>
            </a:pPr>
            <a:endParaRPr lang="en-US" sz="2800" dirty="0"/>
          </a:p>
          <a:p>
            <a:r>
              <a:rPr lang="en-US" sz="2800" dirty="0"/>
              <a:t>Person minutes/ tray = (# of minutes x # of people)/ total trays</a:t>
            </a:r>
          </a:p>
          <a:p>
            <a:pPr lvl="1"/>
            <a:r>
              <a:rPr lang="en-US" sz="2800" u="sng" dirty="0"/>
              <a:t>External comparison </a:t>
            </a:r>
            <a:r>
              <a:rPr lang="en-US" sz="2800" dirty="0"/>
              <a:t>for </a:t>
            </a:r>
            <a:r>
              <a:rPr lang="en-US" sz="2800" dirty="0" err="1"/>
              <a:t>traylines</a:t>
            </a:r>
            <a:r>
              <a:rPr lang="en-US" sz="2800" dirty="0"/>
              <a:t> staffed with different number of workers</a:t>
            </a:r>
          </a:p>
        </p:txBody>
      </p:sp>
    </p:spTree>
    <p:extLst>
      <p:ext uri="{BB962C8B-B14F-4D97-AF65-F5344CB8AC3E}">
        <p14:creationId xmlns:p14="http://schemas.microsoft.com/office/powerpoint/2010/main" val="195875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Qualitative</a:t>
            </a:r>
          </a:p>
        </p:txBody>
      </p:sp>
      <p:sp>
        <p:nvSpPr>
          <p:cNvPr id="3" name="Content Placeholder 2"/>
          <p:cNvSpPr>
            <a:spLocks noGrp="1"/>
          </p:cNvSpPr>
          <p:nvPr>
            <p:ph idx="1"/>
          </p:nvPr>
        </p:nvSpPr>
        <p:spPr/>
        <p:txBody>
          <a:bodyPr>
            <a:normAutofit/>
          </a:bodyPr>
          <a:lstStyle/>
          <a:p>
            <a:r>
              <a:rPr lang="en-US" sz="2600" dirty="0"/>
              <a:t>More advanced and developed</a:t>
            </a:r>
          </a:p>
          <a:p>
            <a:r>
              <a:rPr lang="en-US" sz="2600" dirty="0"/>
              <a:t>Checks if patient trays were correct and complete</a:t>
            </a:r>
          </a:p>
          <a:p>
            <a:r>
              <a:rPr lang="en-US" sz="2600" dirty="0"/>
              <a:t>Measures ACCURACY, whether all </a:t>
            </a:r>
            <a:r>
              <a:rPr lang="en-US" sz="2600" dirty="0" err="1"/>
              <a:t>traylines</a:t>
            </a:r>
            <a:r>
              <a:rPr lang="en-US" sz="2600" dirty="0"/>
              <a:t> have required items in accurate amounts</a:t>
            </a:r>
          </a:p>
          <a:p>
            <a:r>
              <a:rPr lang="en-US" sz="2600" dirty="0"/>
              <a:t>Qualitative measures include factors such as:</a:t>
            </a:r>
          </a:p>
          <a:p>
            <a:pPr lvl="1"/>
            <a:r>
              <a:rPr lang="en-US" sz="2600" dirty="0"/>
              <a:t>Temperature</a:t>
            </a:r>
          </a:p>
          <a:p>
            <a:pPr lvl="1"/>
            <a:r>
              <a:rPr lang="en-US" sz="2600" dirty="0"/>
              <a:t>Quantity</a:t>
            </a:r>
          </a:p>
          <a:p>
            <a:pPr lvl="1"/>
            <a:r>
              <a:rPr lang="en-US" sz="2600" dirty="0"/>
              <a:t>Sensory quality</a:t>
            </a:r>
          </a:p>
          <a:p>
            <a:pPr lvl="1"/>
            <a:r>
              <a:rPr lang="en-US" sz="2600" dirty="0"/>
              <a:t>Neatness</a:t>
            </a:r>
          </a:p>
          <a:p>
            <a:pPr lvl="1"/>
            <a:r>
              <a:rPr lang="en-US" sz="2600" dirty="0"/>
              <a:t>Portion size</a:t>
            </a:r>
          </a:p>
          <a:p>
            <a:pPr lvl="1"/>
            <a:endParaRPr lang="en-US" sz="2600" dirty="0"/>
          </a:p>
        </p:txBody>
      </p:sp>
    </p:spTree>
    <p:extLst>
      <p:ext uri="{BB962C8B-B14F-4D97-AF65-F5344CB8AC3E}">
        <p14:creationId xmlns:p14="http://schemas.microsoft.com/office/powerpoint/2010/main" val="271235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 Measurement</a:t>
            </a:r>
          </a:p>
        </p:txBody>
      </p:sp>
      <p:sp>
        <p:nvSpPr>
          <p:cNvPr id="3" name="Content Placeholder 2"/>
          <p:cNvSpPr>
            <a:spLocks noGrp="1"/>
          </p:cNvSpPr>
          <p:nvPr>
            <p:ph idx="1"/>
          </p:nvPr>
        </p:nvSpPr>
        <p:spPr/>
        <p:txBody>
          <a:bodyPr>
            <a:normAutofit/>
          </a:bodyPr>
          <a:lstStyle/>
          <a:p>
            <a:r>
              <a:rPr lang="en-US" sz="2800" dirty="0"/>
              <a:t>This type of measurement checks to see if purpose of production was fulfilled </a:t>
            </a:r>
          </a:p>
          <a:p>
            <a:r>
              <a:rPr lang="en-US" sz="2800" dirty="0"/>
              <a:t>Regular (weekly, monthly, ..) surveys can be conducted to determine patient satisfaction</a:t>
            </a:r>
          </a:p>
          <a:p>
            <a:endParaRPr lang="en-US" sz="2800" dirty="0"/>
          </a:p>
          <a:p>
            <a:endParaRPr lang="en-US" sz="2800" dirty="0"/>
          </a:p>
          <a:p>
            <a:pPr lvl="1"/>
            <a:endParaRPr lang="en-US" sz="2800" dirty="0"/>
          </a:p>
        </p:txBody>
      </p:sp>
    </p:spTree>
    <p:extLst>
      <p:ext uri="{BB962C8B-B14F-4D97-AF65-F5344CB8AC3E}">
        <p14:creationId xmlns:p14="http://schemas.microsoft.com/office/powerpoint/2010/main" val="35195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Accountability: Definition</a:t>
            </a:r>
          </a:p>
        </p:txBody>
      </p:sp>
      <p:sp>
        <p:nvSpPr>
          <p:cNvPr id="3" name="Content Placeholder 2"/>
          <p:cNvSpPr>
            <a:spLocks noGrp="1"/>
          </p:cNvSpPr>
          <p:nvPr>
            <p:ph idx="1"/>
          </p:nvPr>
        </p:nvSpPr>
        <p:spPr/>
        <p:txBody>
          <a:bodyPr>
            <a:normAutofit/>
          </a:bodyPr>
          <a:lstStyle/>
          <a:p>
            <a:pPr marL="114300" indent="0" algn="ctr">
              <a:buNone/>
            </a:pPr>
            <a:r>
              <a:rPr lang="en-US" sz="2800" b="1" i="1" dirty="0">
                <a:solidFill>
                  <a:srgbClr val="FF0000"/>
                </a:solidFill>
              </a:rPr>
              <a:t>The state of being responsible or liable for actions taken</a:t>
            </a:r>
          </a:p>
          <a:p>
            <a:pPr marL="114300" indent="0" algn="ctr">
              <a:buNone/>
            </a:pPr>
            <a:endParaRPr lang="en-US" sz="2800" b="1" i="1" dirty="0">
              <a:solidFill>
                <a:srgbClr val="FF0000"/>
              </a:solidFill>
            </a:endParaRPr>
          </a:p>
          <a:p>
            <a:pPr marL="114300" indent="0" algn="ctr">
              <a:buNone/>
            </a:pPr>
            <a:r>
              <a:rPr lang="en-US" sz="3600" b="1" dirty="0">
                <a:solidFill>
                  <a:srgbClr val="800000"/>
                </a:solidFill>
              </a:rPr>
              <a:t>WHAT IS IT??</a:t>
            </a:r>
          </a:p>
          <a:p>
            <a:pPr marL="114300" indent="0" algn="ctr">
              <a:buNone/>
            </a:pPr>
            <a:r>
              <a:rPr lang="en-US" sz="2800" b="1" i="1" dirty="0">
                <a:solidFill>
                  <a:srgbClr val="FF0000"/>
                </a:solidFill>
              </a:rPr>
              <a:t>The expectation that employees will perform a job, take corrective action when necessary, and report upward on the status and quality of their performance</a:t>
            </a:r>
          </a:p>
        </p:txBody>
      </p:sp>
    </p:spTree>
    <p:extLst>
      <p:ext uri="{BB962C8B-B14F-4D97-AF65-F5344CB8AC3E}">
        <p14:creationId xmlns:p14="http://schemas.microsoft.com/office/powerpoint/2010/main" val="1207875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idx="1"/>
          </p:nvPr>
        </p:nvSpPr>
        <p:spPr>
          <a:xfrm>
            <a:off x="-24491" y="1549598"/>
            <a:ext cx="8037340" cy="4983162"/>
          </a:xfrm>
        </p:spPr>
        <p:txBody>
          <a:bodyPr>
            <a:noAutofit/>
          </a:bodyPr>
          <a:lstStyle/>
          <a:p>
            <a:r>
              <a:rPr lang="en-US" dirty="0"/>
              <a:t>Consider a dietary clinic, with one of your colleagues as a dietetic intern. If we were to take the three productivity measures into consideration;</a:t>
            </a:r>
          </a:p>
          <a:p>
            <a:pPr lvl="1"/>
            <a:r>
              <a:rPr lang="en-US" sz="2200" b="1" dirty="0"/>
              <a:t>Quantitative</a:t>
            </a:r>
          </a:p>
          <a:p>
            <a:pPr lvl="2"/>
            <a:r>
              <a:rPr lang="en-US" sz="2200" dirty="0"/>
              <a:t>Number of assessments/consults finished in a given time X</a:t>
            </a:r>
          </a:p>
          <a:p>
            <a:pPr lvl="2"/>
            <a:r>
              <a:rPr lang="en-US" sz="2200" dirty="0"/>
              <a:t>Amount of time needed by dietitian to finish 1 assessment</a:t>
            </a:r>
          </a:p>
          <a:p>
            <a:pPr lvl="1"/>
            <a:r>
              <a:rPr lang="en-US" sz="2200" b="1" dirty="0"/>
              <a:t>Qualitative</a:t>
            </a:r>
          </a:p>
          <a:p>
            <a:pPr lvl="2"/>
            <a:r>
              <a:rPr lang="en-US" sz="2200" dirty="0"/>
              <a:t>Verify the correctness and accuracy of the assessment (recording, reporting, …)</a:t>
            </a:r>
          </a:p>
          <a:p>
            <a:pPr lvl="1"/>
            <a:r>
              <a:rPr lang="en-US" sz="2200" b="1" dirty="0"/>
              <a:t>Outcome Measurement</a:t>
            </a:r>
          </a:p>
          <a:p>
            <a:pPr lvl="2"/>
            <a:r>
              <a:rPr lang="en-US" sz="2200" dirty="0"/>
              <a:t>Did the patient attain improved nutritional status?</a:t>
            </a:r>
          </a:p>
        </p:txBody>
      </p:sp>
    </p:spTree>
    <p:extLst>
      <p:ext uri="{BB962C8B-B14F-4D97-AF65-F5344CB8AC3E}">
        <p14:creationId xmlns:p14="http://schemas.microsoft.com/office/powerpoint/2010/main" val="1546362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select a KPI </a:t>
            </a:r>
          </a:p>
        </p:txBody>
      </p:sp>
      <p:sp>
        <p:nvSpPr>
          <p:cNvPr id="3" name="Content Placeholder 2"/>
          <p:cNvSpPr>
            <a:spLocks noGrp="1"/>
          </p:cNvSpPr>
          <p:nvPr>
            <p:ph idx="1"/>
          </p:nvPr>
        </p:nvSpPr>
        <p:spPr/>
        <p:txBody>
          <a:bodyPr>
            <a:normAutofit/>
          </a:bodyPr>
          <a:lstStyle/>
          <a:p>
            <a:r>
              <a:rPr lang="en-US" sz="3200" dirty="0"/>
              <a:t>In clinical care areas: High volume, High risk, Low volume/high risk  </a:t>
            </a:r>
          </a:p>
          <a:p>
            <a:endParaRPr lang="en-US" sz="3200" dirty="0"/>
          </a:p>
          <a:p>
            <a:r>
              <a:rPr lang="en-US" sz="3200" dirty="0"/>
              <a:t>In service delivery: High volume, High cost; resource intensive</a:t>
            </a:r>
            <a:endParaRPr lang="en-US" sz="3200" dirty="0"/>
          </a:p>
        </p:txBody>
      </p:sp>
      <p:sp>
        <p:nvSpPr>
          <p:cNvPr id="4" name="TextBox 3"/>
          <p:cNvSpPr txBox="1"/>
          <p:nvPr/>
        </p:nvSpPr>
        <p:spPr>
          <a:xfrm>
            <a:off x="-38100" y="6248400"/>
            <a:ext cx="8553450" cy="584775"/>
          </a:xfrm>
          <a:prstGeom prst="rect">
            <a:avLst/>
          </a:prstGeom>
          <a:noFill/>
        </p:spPr>
        <p:txBody>
          <a:bodyPr wrap="square" rtlCol="0">
            <a:spAutoFit/>
          </a:bodyPr>
          <a:lstStyle/>
          <a:p>
            <a:pPr algn="ctr"/>
            <a:r>
              <a:rPr lang="en-US" sz="1600" dirty="0"/>
              <a:t>Jan Mainz (2003) </a:t>
            </a:r>
            <a:r>
              <a:rPr lang="en-US" sz="1600" b="1" dirty="0"/>
              <a:t>Defining and classifying clinical indicators for quality improvement. </a:t>
            </a:r>
            <a:r>
              <a:rPr lang="en-US" sz="1600" i="1" dirty="0" err="1"/>
              <a:t>Int</a:t>
            </a:r>
            <a:r>
              <a:rPr lang="en-US" sz="1600" i="1" dirty="0"/>
              <a:t> J </a:t>
            </a:r>
            <a:r>
              <a:rPr lang="en-US" sz="1600" i="1" dirty="0" err="1"/>
              <a:t>Qual</a:t>
            </a:r>
            <a:r>
              <a:rPr lang="en-US" sz="1600" i="1" dirty="0"/>
              <a:t> Health Care</a:t>
            </a:r>
            <a:r>
              <a:rPr lang="en-US" sz="1600" dirty="0"/>
              <a:t> 15 (6): 523-530</a:t>
            </a:r>
            <a:endParaRPr lang="en-US" sz="1600" b="1" dirty="0"/>
          </a:p>
        </p:txBody>
      </p:sp>
    </p:spTree>
    <p:extLst>
      <p:ext uri="{BB962C8B-B14F-4D97-AF65-F5344CB8AC3E}">
        <p14:creationId xmlns:p14="http://schemas.microsoft.com/office/powerpoint/2010/main" val="3766328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6966"/>
            <a:ext cx="7620000" cy="1143000"/>
          </a:xfrm>
        </p:spPr>
        <p:txBody>
          <a:bodyPr/>
          <a:lstStyle/>
          <a:p>
            <a:pPr algn="ctr"/>
            <a:r>
              <a:rPr lang="en-US" b="1" i="1" dirty="0">
                <a:solidFill>
                  <a:srgbClr val="FF0000"/>
                </a:solidFill>
              </a:rPr>
              <a:t>What do we do with Productivity results???</a:t>
            </a:r>
          </a:p>
        </p:txBody>
      </p:sp>
      <p:sp>
        <p:nvSpPr>
          <p:cNvPr id="3" name="Content Placeholder 2"/>
          <p:cNvSpPr>
            <a:spLocks noGrp="1"/>
          </p:cNvSpPr>
          <p:nvPr>
            <p:ph idx="1"/>
          </p:nvPr>
        </p:nvSpPr>
        <p:spPr>
          <a:xfrm>
            <a:off x="447964" y="3426689"/>
            <a:ext cx="7620000" cy="2355273"/>
          </a:xfrm>
        </p:spPr>
        <p:txBody>
          <a:bodyPr>
            <a:normAutofit/>
          </a:bodyPr>
          <a:lstStyle/>
          <a:p>
            <a:pPr>
              <a:defRPr/>
            </a:pPr>
            <a:r>
              <a:rPr lang="en-US" sz="2600" dirty="0"/>
              <a:t>Determination of staffing needs</a:t>
            </a:r>
          </a:p>
          <a:p>
            <a:pPr>
              <a:defRPr/>
            </a:pPr>
            <a:r>
              <a:rPr lang="en-US" sz="2600" dirty="0"/>
              <a:t>Monitoring staff during change</a:t>
            </a:r>
          </a:p>
          <a:p>
            <a:pPr>
              <a:defRPr/>
            </a:pPr>
            <a:r>
              <a:rPr lang="en-US" sz="2600" dirty="0"/>
              <a:t>Quality management</a:t>
            </a:r>
          </a:p>
        </p:txBody>
      </p:sp>
      <p:sp>
        <p:nvSpPr>
          <p:cNvPr id="4" name="Title 1"/>
          <p:cNvSpPr txBox="1">
            <a:spLocks/>
          </p:cNvSpPr>
          <p:nvPr/>
        </p:nvSpPr>
        <p:spPr>
          <a:xfrm>
            <a:off x="457200" y="16842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a:t>Productivity Results</a:t>
            </a:r>
          </a:p>
        </p:txBody>
      </p:sp>
    </p:spTree>
    <p:extLst>
      <p:ext uri="{BB962C8B-B14F-4D97-AF65-F5344CB8AC3E}">
        <p14:creationId xmlns:p14="http://schemas.microsoft.com/office/powerpoint/2010/main" val="515918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Management</a:t>
            </a:r>
          </a:p>
        </p:txBody>
      </p:sp>
      <p:graphicFrame>
        <p:nvGraphicFramePr>
          <p:cNvPr id="5" name="Diagram 4"/>
          <p:cNvGraphicFramePr/>
          <p:nvPr>
            <p:extLst>
              <p:ext uri="{D42A27DB-BD31-4B8C-83A1-F6EECF244321}">
                <p14:modId xmlns:p14="http://schemas.microsoft.com/office/powerpoint/2010/main" val="3306568402"/>
              </p:ext>
            </p:extLst>
          </p:nvPr>
        </p:nvGraphicFramePr>
        <p:xfrm>
          <a:off x="358236" y="1445487"/>
          <a:ext cx="7620000" cy="2036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975940645"/>
              </p:ext>
            </p:extLst>
          </p:nvPr>
        </p:nvGraphicFramePr>
        <p:xfrm>
          <a:off x="457200" y="3565236"/>
          <a:ext cx="7620000" cy="296718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658078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Benchmarking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26667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4133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Benchmarking</a:t>
            </a:r>
          </a:p>
        </p:txBody>
      </p:sp>
      <p:sp>
        <p:nvSpPr>
          <p:cNvPr id="3" name="Content Placeholder 2"/>
          <p:cNvSpPr>
            <a:spLocks noGrp="1"/>
          </p:cNvSpPr>
          <p:nvPr>
            <p:ph idx="1"/>
          </p:nvPr>
        </p:nvSpPr>
        <p:spPr/>
        <p:txBody>
          <a:bodyPr/>
          <a:lstStyle/>
          <a:p>
            <a:pPr>
              <a:defRPr/>
            </a:pPr>
            <a:r>
              <a:rPr lang="en-US" sz="2600" dirty="0"/>
              <a:t>The process of comparing an organization</a:t>
            </a:r>
            <a:r>
              <a:rPr lang="en-US" sz="2600" dirty="0">
                <a:latin typeface="Arial"/>
              </a:rPr>
              <a:t>’</a:t>
            </a:r>
            <a:r>
              <a:rPr lang="en-US" sz="2600" dirty="0"/>
              <a:t>s current data on productivity with its own past records to determine how its current performance compares with past performance</a:t>
            </a:r>
          </a:p>
          <a:p>
            <a:pPr>
              <a:defRPr/>
            </a:pPr>
            <a:endParaRPr lang="en-US" sz="2600" dirty="0"/>
          </a:p>
          <a:p>
            <a:pPr>
              <a:defRPr/>
            </a:pPr>
            <a:r>
              <a:rPr lang="en-US" sz="2600" dirty="0"/>
              <a:t>Variations alert the manager to changes</a:t>
            </a:r>
          </a:p>
          <a:p>
            <a:pPr marL="114300" indent="0">
              <a:buNone/>
              <a:defRPr/>
            </a:pPr>
            <a:endParaRPr lang="en-US" sz="2600" dirty="0"/>
          </a:p>
          <a:p>
            <a:pPr>
              <a:defRPr/>
            </a:pPr>
            <a:r>
              <a:rPr lang="en-US" sz="2600" dirty="0"/>
              <a:t>Patterns and trends guide staffing/work processes</a:t>
            </a:r>
          </a:p>
        </p:txBody>
      </p:sp>
    </p:spTree>
    <p:extLst>
      <p:ext uri="{BB962C8B-B14F-4D97-AF65-F5344CB8AC3E}">
        <p14:creationId xmlns:p14="http://schemas.microsoft.com/office/powerpoint/2010/main" val="35727896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Benchmarking</a:t>
            </a:r>
          </a:p>
        </p:txBody>
      </p:sp>
      <p:sp>
        <p:nvSpPr>
          <p:cNvPr id="3" name="Content Placeholder 2"/>
          <p:cNvSpPr>
            <a:spLocks noGrp="1"/>
          </p:cNvSpPr>
          <p:nvPr>
            <p:ph idx="1"/>
          </p:nvPr>
        </p:nvSpPr>
        <p:spPr/>
        <p:txBody>
          <a:bodyPr>
            <a:normAutofit lnSpcReduction="10000"/>
          </a:bodyPr>
          <a:lstStyle/>
          <a:p>
            <a:pPr>
              <a:defRPr/>
            </a:pPr>
            <a:r>
              <a:rPr lang="en-US" sz="2800" dirty="0"/>
              <a:t>Normally there are two obstacles to meaningful external benchmarking</a:t>
            </a:r>
          </a:p>
          <a:p>
            <a:pPr lvl="1">
              <a:defRPr/>
            </a:pPr>
            <a:r>
              <a:rPr lang="en-US" sz="2800" dirty="0"/>
              <a:t>Finding organizations similar enough to compare. Example: A small village hospital with 50 beds is not comparable to a 500 bed teaching center</a:t>
            </a:r>
          </a:p>
          <a:p>
            <a:pPr lvl="1">
              <a:defRPr/>
            </a:pPr>
            <a:r>
              <a:rPr lang="en-US" sz="2800" dirty="0"/>
              <a:t>Competitive nature of business. Organizations that identify another as a basis for benchmark, identifies the other as a competitor. In such instances benchmarking data is not freely shared</a:t>
            </a:r>
            <a:endParaRPr lang="en-US" dirty="0"/>
          </a:p>
        </p:txBody>
      </p:sp>
    </p:spTree>
    <p:extLst>
      <p:ext uri="{BB962C8B-B14F-4D97-AF65-F5344CB8AC3E}">
        <p14:creationId xmlns:p14="http://schemas.microsoft.com/office/powerpoint/2010/main" val="1839263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Accountability</a:t>
            </a:r>
          </a:p>
        </p:txBody>
      </p:sp>
      <p:sp>
        <p:nvSpPr>
          <p:cNvPr id="3" name="Content Placeholder 2"/>
          <p:cNvSpPr>
            <a:spLocks noGrp="1"/>
          </p:cNvSpPr>
          <p:nvPr>
            <p:ph idx="1"/>
          </p:nvPr>
        </p:nvSpPr>
        <p:spPr>
          <a:xfrm>
            <a:off x="457199" y="1600200"/>
            <a:ext cx="7798575" cy="5109786"/>
          </a:xfrm>
        </p:spPr>
        <p:txBody>
          <a:bodyPr>
            <a:normAutofit lnSpcReduction="10000"/>
          </a:bodyPr>
          <a:lstStyle/>
          <a:p>
            <a:r>
              <a:rPr lang="en-US" sz="2800" dirty="0"/>
              <a:t>Accountability creates a system of checks and balances built into today’s business environment</a:t>
            </a:r>
          </a:p>
          <a:p>
            <a:pPr marL="114300" indent="0">
              <a:buNone/>
            </a:pPr>
            <a:r>
              <a:rPr lang="en-US" sz="2800" dirty="0"/>
              <a:t> </a:t>
            </a:r>
          </a:p>
          <a:p>
            <a:r>
              <a:rPr lang="en-US" sz="2800" dirty="0"/>
              <a:t>Provides a framework within which individuals and organizations achieve and maintain individual and social responsibility</a:t>
            </a:r>
          </a:p>
          <a:p>
            <a:pPr marL="114300" indent="0">
              <a:buNone/>
            </a:pPr>
            <a:endParaRPr lang="en-US" sz="2800" dirty="0"/>
          </a:p>
          <a:p>
            <a:r>
              <a:rPr lang="en-US" sz="2800" dirty="0"/>
              <a:t>Accountability includes a variety of </a:t>
            </a:r>
            <a:r>
              <a:rPr lang="en-US" sz="2800" i="1" u="sng" dirty="0"/>
              <a:t>performance measurements</a:t>
            </a:r>
            <a:r>
              <a:rPr lang="en-US" sz="2800" dirty="0"/>
              <a:t> that look at the </a:t>
            </a:r>
            <a:r>
              <a:rPr lang="en-US" sz="2800" dirty="0">
                <a:solidFill>
                  <a:srgbClr val="FF0000"/>
                </a:solidFill>
              </a:rPr>
              <a:t>quantity </a:t>
            </a:r>
            <a:r>
              <a:rPr lang="en-US" sz="2800" dirty="0"/>
              <a:t>and</a:t>
            </a:r>
            <a:r>
              <a:rPr lang="en-US" sz="2800" dirty="0">
                <a:solidFill>
                  <a:srgbClr val="FF0000"/>
                </a:solidFill>
              </a:rPr>
              <a:t> quality of production</a:t>
            </a:r>
            <a:r>
              <a:rPr lang="en-US" sz="2800" dirty="0"/>
              <a:t> as well as the </a:t>
            </a:r>
            <a:r>
              <a:rPr lang="en-US" sz="2800" dirty="0">
                <a:solidFill>
                  <a:srgbClr val="FF0000"/>
                </a:solidFill>
              </a:rPr>
              <a:t>outcomes</a:t>
            </a:r>
            <a:r>
              <a:rPr lang="en-US" sz="2800" dirty="0"/>
              <a:t> related to what is produced called </a:t>
            </a:r>
            <a:r>
              <a:rPr lang="en-US" sz="2800" i="1" u="sng" dirty="0"/>
              <a:t>productivity measures</a:t>
            </a:r>
          </a:p>
          <a:p>
            <a:pPr lvl="1"/>
            <a:endParaRPr lang="en-US" sz="2800" dirty="0"/>
          </a:p>
        </p:txBody>
      </p:sp>
    </p:spTree>
    <p:extLst>
      <p:ext uri="{BB962C8B-B14F-4D97-AF65-F5344CB8AC3E}">
        <p14:creationId xmlns:p14="http://schemas.microsoft.com/office/powerpoint/2010/main" val="894799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547277"/>
            <a:ext cx="7798575" cy="5109786"/>
          </a:xfrm>
        </p:spPr>
        <p:txBody>
          <a:bodyPr>
            <a:normAutofit/>
          </a:bodyPr>
          <a:lstStyle/>
          <a:p>
            <a:r>
              <a:rPr lang="en-US" sz="2800" dirty="0"/>
              <a:t>Some other measurements are related to</a:t>
            </a:r>
          </a:p>
          <a:p>
            <a:pPr lvl="1"/>
            <a:r>
              <a:rPr lang="en-US" sz="2600" dirty="0"/>
              <a:t>Financial performance (best measured in dollars)</a:t>
            </a:r>
          </a:p>
          <a:p>
            <a:pPr lvl="1"/>
            <a:r>
              <a:rPr lang="en-US" sz="2600" dirty="0"/>
              <a:t>Human resources (job safety issues, sick leave, overtime, …)</a:t>
            </a:r>
          </a:p>
          <a:p>
            <a:r>
              <a:rPr lang="en-US" sz="2800" dirty="0"/>
              <a:t>These and other indicators of accountability that an organization measures can be used to compare that organization with its own past performance, with similar organizations, or with industry standards</a:t>
            </a:r>
          </a:p>
          <a:p>
            <a:r>
              <a:rPr lang="en-US" sz="2800" dirty="0"/>
              <a:t>The process of comparison is known as </a:t>
            </a:r>
            <a:r>
              <a:rPr lang="en-US" sz="2800" i="1" u="sng" dirty="0"/>
              <a:t>benchmarking</a:t>
            </a:r>
          </a:p>
          <a:p>
            <a:endParaRPr lang="en-US" sz="3000" dirty="0"/>
          </a:p>
        </p:txBody>
      </p:sp>
      <p:sp>
        <p:nvSpPr>
          <p:cNvPr id="5" name="Title 1"/>
          <p:cNvSpPr txBox="1">
            <a:spLocks/>
          </p:cNvSpPr>
          <p:nvPr/>
        </p:nvSpPr>
        <p:spPr>
          <a:xfrm>
            <a:off x="609600" y="4270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a:t>Accountability</a:t>
            </a:r>
            <a:endParaRPr lang="en-US" dirty="0"/>
          </a:p>
        </p:txBody>
      </p:sp>
    </p:spTree>
    <p:extLst>
      <p:ext uri="{BB962C8B-B14F-4D97-AF65-F5344CB8AC3E}">
        <p14:creationId xmlns:p14="http://schemas.microsoft.com/office/powerpoint/2010/main" val="1755628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600200"/>
            <a:ext cx="7798575" cy="5109786"/>
          </a:xfrm>
        </p:spPr>
        <p:txBody>
          <a:bodyPr>
            <a:normAutofit/>
          </a:bodyPr>
          <a:lstStyle/>
          <a:p>
            <a:r>
              <a:rPr lang="en-US" sz="2800" dirty="0"/>
              <a:t>Internal and external benchmarks are used to determine how an organization is measuring and improving its performance</a:t>
            </a:r>
          </a:p>
          <a:p>
            <a:pPr marL="114300" indent="0">
              <a:buNone/>
            </a:pPr>
            <a:endParaRPr lang="en-US" sz="2800" dirty="0"/>
          </a:p>
          <a:p>
            <a:r>
              <a:rPr lang="en-US" sz="2800" dirty="0"/>
              <a:t>Good management implies that managers understand this benchmark data to be able to explain their performance as a company</a:t>
            </a:r>
          </a:p>
          <a:p>
            <a:pPr marL="114300" indent="0">
              <a:buNone/>
            </a:pPr>
            <a:endParaRPr lang="en-US" sz="2800" dirty="0"/>
          </a:p>
        </p:txBody>
      </p:sp>
      <p:sp>
        <p:nvSpPr>
          <p:cNvPr id="5" name="Title 1"/>
          <p:cNvSpPr>
            <a:spLocks noGrp="1"/>
          </p:cNvSpPr>
          <p:nvPr>
            <p:ph type="title"/>
          </p:nvPr>
        </p:nvSpPr>
        <p:spPr>
          <a:xfrm>
            <a:off x="457200" y="274638"/>
            <a:ext cx="7620000" cy="1143000"/>
          </a:xfrm>
        </p:spPr>
        <p:txBody>
          <a:bodyPr/>
          <a:lstStyle/>
          <a:p>
            <a:r>
              <a:rPr lang="en-US" dirty="0"/>
              <a:t>Accountability</a:t>
            </a:r>
          </a:p>
        </p:txBody>
      </p:sp>
    </p:spTree>
    <p:extLst>
      <p:ext uri="{BB962C8B-B14F-4D97-AF65-F5344CB8AC3E}">
        <p14:creationId xmlns:p14="http://schemas.microsoft.com/office/powerpoint/2010/main" val="282062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Constituencies</a:t>
            </a:r>
          </a:p>
        </p:txBody>
      </p:sp>
      <p:graphicFrame>
        <p:nvGraphicFramePr>
          <p:cNvPr id="4" name="Diagram 3"/>
          <p:cNvGraphicFramePr/>
          <p:nvPr>
            <p:extLst>
              <p:ext uri="{D42A27DB-BD31-4B8C-83A1-F6EECF244321}">
                <p14:modId xmlns:p14="http://schemas.microsoft.com/office/powerpoint/2010/main" val="2455722434"/>
              </p:ext>
            </p:extLst>
          </p:nvPr>
        </p:nvGraphicFramePr>
        <p:xfrm>
          <a:off x="280402" y="-38107"/>
          <a:ext cx="7813291" cy="50857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3043605489"/>
              </p:ext>
            </p:extLst>
          </p:nvPr>
        </p:nvGraphicFramePr>
        <p:xfrm>
          <a:off x="263908" y="970675"/>
          <a:ext cx="7813291" cy="508572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Equal 5"/>
          <p:cNvSpPr/>
          <p:nvPr/>
        </p:nvSpPr>
        <p:spPr>
          <a:xfrm>
            <a:off x="1187584" y="3365080"/>
            <a:ext cx="787845" cy="676315"/>
          </a:xfrm>
          <a:prstGeom prst="mathEqual">
            <a:avLst/>
          </a:prstGeom>
          <a:solidFill>
            <a:schemeClr val="accent6">
              <a:lumMod val="75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Equal 6"/>
          <p:cNvSpPr/>
          <p:nvPr/>
        </p:nvSpPr>
        <p:spPr>
          <a:xfrm>
            <a:off x="6271690" y="3369025"/>
            <a:ext cx="787845" cy="676315"/>
          </a:xfrm>
          <a:prstGeom prst="mathEqual">
            <a:avLst/>
          </a:prstGeom>
          <a:solidFill>
            <a:schemeClr val="accent6">
              <a:lumMod val="75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67730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Constituencies</a:t>
            </a:r>
          </a:p>
        </p:txBody>
      </p:sp>
      <p:sp>
        <p:nvSpPr>
          <p:cNvPr id="3" name="Content Placeholder 2"/>
          <p:cNvSpPr>
            <a:spLocks noGrp="1"/>
          </p:cNvSpPr>
          <p:nvPr>
            <p:ph idx="1"/>
          </p:nvPr>
        </p:nvSpPr>
        <p:spPr>
          <a:xfrm>
            <a:off x="457200" y="1600200"/>
            <a:ext cx="7620000" cy="5014492"/>
          </a:xfrm>
        </p:spPr>
        <p:txBody>
          <a:bodyPr>
            <a:normAutofit lnSpcReduction="10000"/>
          </a:bodyPr>
          <a:lstStyle/>
          <a:p>
            <a:r>
              <a:rPr lang="en-US" sz="2800" dirty="0"/>
              <a:t>At every point in the previous system individuals and groups are involved and the organization becomes accountable to all of those people</a:t>
            </a:r>
          </a:p>
          <a:p>
            <a:endParaRPr lang="en-US" sz="2800" dirty="0"/>
          </a:p>
          <a:p>
            <a:r>
              <a:rPr lang="en-US" sz="2800" dirty="0"/>
              <a:t>The organization becomes accountable to:</a:t>
            </a:r>
          </a:p>
          <a:p>
            <a:pPr lvl="1"/>
            <a:r>
              <a:rPr lang="en-US" sz="2600" dirty="0"/>
              <a:t>Employees</a:t>
            </a:r>
          </a:p>
          <a:p>
            <a:pPr lvl="1"/>
            <a:r>
              <a:rPr lang="en-US" sz="2600" dirty="0"/>
              <a:t>Customers</a:t>
            </a:r>
          </a:p>
          <a:p>
            <a:pPr lvl="1"/>
            <a:r>
              <a:rPr lang="en-US" sz="2600" dirty="0"/>
              <a:t>Suppliers</a:t>
            </a:r>
          </a:p>
          <a:p>
            <a:pPr lvl="1"/>
            <a:r>
              <a:rPr lang="en-US" sz="2600" dirty="0"/>
              <a:t>Vendors</a:t>
            </a:r>
          </a:p>
          <a:p>
            <a:pPr lvl="1"/>
            <a:r>
              <a:rPr lang="en-US" sz="2600" dirty="0"/>
              <a:t>Investors/ financial bakers </a:t>
            </a:r>
          </a:p>
          <a:p>
            <a:pPr lvl="1"/>
            <a:r>
              <a:rPr lang="en-US" sz="2600" dirty="0"/>
              <a:t>…</a:t>
            </a:r>
          </a:p>
        </p:txBody>
      </p:sp>
    </p:spTree>
    <p:extLst>
      <p:ext uri="{BB962C8B-B14F-4D97-AF65-F5344CB8AC3E}">
        <p14:creationId xmlns:p14="http://schemas.microsoft.com/office/powerpoint/2010/main" val="2374483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Vendors</a:t>
            </a:r>
          </a:p>
        </p:txBody>
      </p:sp>
      <p:sp>
        <p:nvSpPr>
          <p:cNvPr id="3" name="Content Placeholder 2"/>
          <p:cNvSpPr>
            <a:spLocks noGrp="1"/>
          </p:cNvSpPr>
          <p:nvPr>
            <p:ph idx="1"/>
          </p:nvPr>
        </p:nvSpPr>
        <p:spPr>
          <a:xfrm>
            <a:off x="457200" y="1417638"/>
            <a:ext cx="7620000" cy="5197054"/>
          </a:xfrm>
        </p:spPr>
        <p:txBody>
          <a:bodyPr>
            <a:normAutofit/>
          </a:bodyPr>
          <a:lstStyle/>
          <a:p>
            <a:r>
              <a:rPr lang="en-US" sz="2800" dirty="0"/>
              <a:t>Raw material used in a production process entitles vendor (supplier) for a payment</a:t>
            </a:r>
          </a:p>
          <a:p>
            <a:r>
              <a:rPr lang="en-US" sz="2800" dirty="0"/>
              <a:t>Payment terms are usually set by the organization to the vendor</a:t>
            </a:r>
          </a:p>
          <a:p>
            <a:pPr lvl="1"/>
            <a:r>
              <a:rPr lang="en-US" sz="2600" dirty="0"/>
              <a:t>Arrangements can be made based on weeks, months, delivery date, …</a:t>
            </a:r>
          </a:p>
          <a:p>
            <a:r>
              <a:rPr lang="en-US" sz="2800" dirty="0"/>
              <a:t>When an organization is late in its payment it is not being </a:t>
            </a:r>
            <a:r>
              <a:rPr lang="en-US" sz="2800" i="1" u="sng" dirty="0"/>
              <a:t>ACCOUNTABLE</a:t>
            </a:r>
            <a:r>
              <a:rPr lang="en-US" sz="2800" dirty="0"/>
              <a:t> to its vendor</a:t>
            </a:r>
          </a:p>
          <a:p>
            <a:r>
              <a:rPr lang="en-US" sz="2800" dirty="0"/>
              <a:t>Overtime this results in less favored items, credit problems etc…which will all have a negative effect on the organization</a:t>
            </a:r>
          </a:p>
          <a:p>
            <a:endParaRPr lang="en-US" sz="2800" dirty="0"/>
          </a:p>
        </p:txBody>
      </p:sp>
    </p:spTree>
    <p:extLst>
      <p:ext uri="{BB962C8B-B14F-4D97-AF65-F5344CB8AC3E}">
        <p14:creationId xmlns:p14="http://schemas.microsoft.com/office/powerpoint/2010/main" val="2145067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Backers</a:t>
            </a:r>
          </a:p>
        </p:txBody>
      </p:sp>
      <p:sp>
        <p:nvSpPr>
          <p:cNvPr id="3" name="Content Placeholder 2"/>
          <p:cNvSpPr>
            <a:spLocks noGrp="1"/>
          </p:cNvSpPr>
          <p:nvPr>
            <p:ph idx="1"/>
          </p:nvPr>
        </p:nvSpPr>
        <p:spPr/>
        <p:txBody>
          <a:bodyPr>
            <a:normAutofit/>
          </a:bodyPr>
          <a:lstStyle/>
          <a:p>
            <a:r>
              <a:rPr lang="en-US" sz="2800" dirty="0"/>
              <a:t>Those people or institutions who have the right to expect a financial return on their investment </a:t>
            </a:r>
          </a:p>
          <a:p>
            <a:r>
              <a:rPr lang="en-US" sz="2800" dirty="0"/>
              <a:t>The backers can be owners, banks, stakeholders, …</a:t>
            </a:r>
          </a:p>
          <a:p>
            <a:endParaRPr lang="en-US" sz="2800" dirty="0"/>
          </a:p>
        </p:txBody>
      </p:sp>
    </p:spTree>
    <p:extLst>
      <p:ext uri="{BB962C8B-B14F-4D97-AF65-F5344CB8AC3E}">
        <p14:creationId xmlns:p14="http://schemas.microsoft.com/office/powerpoint/2010/main" val="39640288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607</TotalTime>
  <Words>1602</Words>
  <Application>Microsoft Office PowerPoint</Application>
  <PresentationFormat>On-screen Show (4:3)</PresentationFormat>
  <Paragraphs>199</Paragraphs>
  <Slides>26</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Cambria</vt:lpstr>
      <vt:lpstr>Wingdings</vt:lpstr>
      <vt:lpstr>Adjacency</vt:lpstr>
      <vt:lpstr>Productivity &amp; Accountability</vt:lpstr>
      <vt:lpstr>Accountability: Definition</vt:lpstr>
      <vt:lpstr>Accountability</vt:lpstr>
      <vt:lpstr>PowerPoint Presentation</vt:lpstr>
      <vt:lpstr>Accountability</vt:lpstr>
      <vt:lpstr>Constituencies</vt:lpstr>
      <vt:lpstr>Constituencies</vt:lpstr>
      <vt:lpstr>Vendors</vt:lpstr>
      <vt:lpstr>Financial Backers</vt:lpstr>
      <vt:lpstr>Employees</vt:lpstr>
      <vt:lpstr>Customers</vt:lpstr>
      <vt:lpstr>Professional/ Accrediting Agencies</vt:lpstr>
      <vt:lpstr>Productivity</vt:lpstr>
      <vt:lpstr>Productivity Measures</vt:lpstr>
      <vt:lpstr>Productivity Measures</vt:lpstr>
      <vt:lpstr>Quantitative</vt:lpstr>
      <vt:lpstr>Quantitative</vt:lpstr>
      <vt:lpstr>Qualitative</vt:lpstr>
      <vt:lpstr>Outcome Measurement</vt:lpstr>
      <vt:lpstr>Example 2</vt:lpstr>
      <vt:lpstr>How to select a KPI </vt:lpstr>
      <vt:lpstr>What do we do with Productivity results???</vt:lpstr>
      <vt:lpstr>Quality Management</vt:lpstr>
      <vt:lpstr>Benchmarking</vt:lpstr>
      <vt:lpstr>Internal Benchmarking</vt:lpstr>
      <vt:lpstr>External Benchmarking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Productivity &amp; Accountability</dc:title>
  <dc:creator>Tamar B. Chamlian</dc:creator>
  <cp:lastModifiedBy>Cosette Fakih</cp:lastModifiedBy>
  <cp:revision>42</cp:revision>
  <dcterms:created xsi:type="dcterms:W3CDTF">2013-04-29T13:03:16Z</dcterms:created>
  <dcterms:modified xsi:type="dcterms:W3CDTF">2017-02-23T19:04:25Z</dcterms:modified>
</cp:coreProperties>
</file>